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45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94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68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832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4533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92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16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987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14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37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620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44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6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99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5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195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752D2-CE80-499C-A3C2-A74890B67E64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851229-C007-46C5-82A6-3E6F1387E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98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997" y="375847"/>
            <a:ext cx="11131827" cy="301082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Syllabus</a:t>
            </a:r>
            <a:br>
              <a:rPr lang="en-US" b="1" dirty="0" smtClean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НАВЧАЛЬНОЇ </a:t>
            </a:r>
            <a:r>
              <a:rPr lang="ru-RU" b="1" dirty="0">
                <a:solidFill>
                  <a:schemeClr val="tx1"/>
                </a:solidFill>
                <a:latin typeface="Segoe Print" panose="02000600000000000000" pitchFamily="2" charset="0"/>
              </a:rPr>
              <a:t>ДИСЦИПЛІНИ </a:t>
            </a: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4500" y="3698439"/>
            <a:ext cx="11008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dirty="0" smtClean="0">
                <a:solidFill>
                  <a:prstClr val="black"/>
                </a:solidFill>
                <a:ea typeface="+mj-ea"/>
                <a:cs typeface="+mj-cs"/>
              </a:rPr>
              <a:t>СТАРОСЛОВ</a:t>
            </a:r>
            <a:r>
              <a:rPr lang="en-US" sz="5400" b="1" dirty="0" smtClean="0">
                <a:solidFill>
                  <a:prstClr val="black"/>
                </a:solidFill>
                <a:ea typeface="+mj-ea"/>
                <a:cs typeface="+mj-cs"/>
              </a:rPr>
              <a:t>’</a:t>
            </a:r>
            <a:r>
              <a:rPr lang="uk-UA" sz="5400" b="1" dirty="0" smtClean="0">
                <a:solidFill>
                  <a:prstClr val="black"/>
                </a:solidFill>
                <a:ea typeface="+mj-ea"/>
                <a:cs typeface="+mj-cs"/>
              </a:rPr>
              <a:t>ЯНСЬКА МОВА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859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433" y="17227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Segoe Print" panose="02000600000000000000" pitchFamily="2" charset="0"/>
              </a:rPr>
              <a:t>Програма та структура навчальної </a:t>
            </a:r>
            <a:r>
              <a:rPr lang="uk-UA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дисципліни</a:t>
            </a:r>
            <a:br>
              <a:rPr lang="uk-UA" b="1" dirty="0" smtClean="0">
                <a:solidFill>
                  <a:schemeClr val="tx1"/>
                </a:solidFill>
                <a:latin typeface="Segoe Print" panose="02000600000000000000" pitchFamily="2" charset="0"/>
              </a:rPr>
            </a:b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91067" y="1146414"/>
          <a:ext cx="11668836" cy="5563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806"/>
                <a:gridCol w="1944806"/>
                <a:gridCol w="1944806"/>
                <a:gridCol w="1944806"/>
                <a:gridCol w="1944806"/>
                <a:gridCol w="1944806"/>
              </a:tblGrid>
              <a:tr h="5732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Лекційні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заняття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Практичні заняття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Самостійна робота студента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Індивідуально-дослідне завдання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Усього </a:t>
                      </a:r>
                      <a:endParaRPr lang="ru-RU" sz="1200" dirty="0"/>
                    </a:p>
                  </a:txBody>
                  <a:tcPr/>
                </a:tc>
              </a:tr>
              <a:tr h="465074">
                <a:tc gridSpan="6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Модуль 1.</a:t>
                      </a:r>
                      <a:r>
                        <a:rPr lang="uk-UA" baseline="0" dirty="0" smtClean="0"/>
                        <a:t> Історичний розвиток мов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 1.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Від прамови до мови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 2.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 Порівняльно-історичний метод у лінгвістиці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465074">
                <a:tc gridSpan="6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Модуль 2. Період появи писемності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 3.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Кирило та Мефодій та їх місія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 4.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Мова старослов’янських писемних пам’яток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 5.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Особливості перекладу писемних пам’яток Київської Русі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465074">
                <a:tc gridSpan="6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Модуль 3. Морфологічні та синтаксичні особливості ССМ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Times New Roman"/>
                          <a:ea typeface="Times New Roman"/>
                          <a:cs typeface="Times New Roman"/>
                        </a:rPr>
                        <a:t>Тема 6.</a:t>
                      </a: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 Особливості морфологічної системи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4650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Times New Roman"/>
                          <a:ea typeface="Times New Roman"/>
                          <a:cs typeface="Times New Roman"/>
                        </a:rPr>
                        <a:t>Тема 7. </a:t>
                      </a: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Особливості синтаксичної системи.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39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Segoe Print" panose="02000600000000000000" pitchFamily="2" charset="0"/>
              </a:rPr>
              <a:t>Форми контролю навчальних досягнень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>
                <a:solidFill>
                  <a:schemeClr val="tx1"/>
                </a:solidFill>
                <a:latin typeface="Segoe Print" panose="02000600000000000000" pitchFamily="2" charset="0"/>
              </a:rPr>
              <a:t>(поточний та підсумковий</a:t>
            </a:r>
            <a: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)</a:t>
            </a:r>
            <a:b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uk-UA" dirty="0" smtClean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82136" y="2265529"/>
          <a:ext cx="8659335" cy="421715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15220"/>
                <a:gridCol w="590944"/>
                <a:gridCol w="579954"/>
                <a:gridCol w="585027"/>
                <a:gridCol w="616306"/>
                <a:gridCol w="481885"/>
                <a:gridCol w="597707"/>
                <a:gridCol w="481040"/>
                <a:gridCol w="866548"/>
                <a:gridCol w="748191"/>
                <a:gridCol w="585027"/>
                <a:gridCol w="866548"/>
                <a:gridCol w="850958"/>
                <a:gridCol w="93980"/>
              </a:tblGrid>
              <a:tr h="7750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Бали за практичні, контрольні та самостійні роботи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Залік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Сума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3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Змістовий</a:t>
                      </a:r>
                      <a:r>
                        <a:rPr lang="ru-RU" sz="1800"/>
                        <a:t> модуль </a:t>
                      </a:r>
                      <a:r>
                        <a:rPr lang="uk-UA" sz="1800"/>
                        <a:t>1 Історичний розвиток мов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Змістовий модуль 2 </a:t>
                      </a:r>
                      <a:endParaRPr lang="ru-RU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Період появи писемності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-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Змістовий модуль 5</a:t>
                      </a:r>
                      <a:endParaRPr lang="ru-RU" sz="1800" dirty="0"/>
                    </a:p>
                    <a:p>
                      <a:pPr indent="-679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Морфологічні та синтаксичні особливості ССМ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indent="-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 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74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Тема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К1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Т</a:t>
                      </a:r>
                      <a:r>
                        <a:rPr lang="uk-UA" sz="1800"/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К2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Т7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К3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/>
                        <a:t> 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94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Бали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/>
                        <a:t>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679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/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918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Segoe Print" panose="02000600000000000000" pitchFamily="2" charset="0"/>
              </a:rPr>
              <a:t>Критерії оцінювання результатів навчання</a:t>
            </a:r>
            <a: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sz="2700" dirty="0">
                <a:solidFill>
                  <a:schemeClr val="tx1"/>
                </a:solidFill>
                <a:latin typeface="Segoe Print" panose="02000600000000000000" pitchFamily="2" charset="0"/>
              </a:rPr>
              <a:t>Мінімальні порогові рівні оцінок за кожним запланованим результатом навчання навчальної дисципліни.</a:t>
            </a:r>
            <a:r>
              <a:rPr lang="ru-RU" sz="2700" dirty="0">
                <a:solidFill>
                  <a:schemeClr val="tx1"/>
                </a:solidFill>
                <a:latin typeface="Segoe Print" panose="02000600000000000000" pitchFamily="2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Segoe Print" panose="02000600000000000000" pitchFamily="2" charset="0"/>
              </a:rPr>
            </a:br>
            <a:r>
              <a:rPr lang="uk-UA" dirty="0">
                <a:solidFill>
                  <a:schemeClr val="tx1"/>
                </a:solidFill>
                <a:latin typeface="Segoe Print" panose="02000600000000000000" pitchFamily="2" charset="0"/>
              </a:rPr>
              <a:t> </a:t>
            </a:r>
            <a:endParaRPr lang="ru-RU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1470246"/>
              </p:ext>
            </p:extLst>
          </p:nvPr>
        </p:nvGraphicFramePr>
        <p:xfrm>
          <a:off x="1168400" y="3264164"/>
          <a:ext cx="7239000" cy="30160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19500">
                  <a:extLst>
                    <a:ext uri="{9D8B030D-6E8A-4147-A177-3AD203B41FA5}">
                      <a16:colId xmlns="" xmlns:a16="http://schemas.microsoft.com/office/drawing/2014/main" val="2652669701"/>
                    </a:ext>
                  </a:extLst>
                </a:gridCol>
                <a:gridCol w="3619500">
                  <a:extLst>
                    <a:ext uri="{9D8B030D-6E8A-4147-A177-3AD203B41FA5}">
                      <a16:colId xmlns="" xmlns:a16="http://schemas.microsoft.com/office/drawing/2014/main" val="122577698"/>
                    </a:ext>
                  </a:extLst>
                </a:gridCol>
              </a:tblGrid>
              <a:tr h="1065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Мінімальний пороговий рівень оцінки за кожний вид навчальної діяльності у відсотках від максимальної кількості балів</a:t>
                      </a:r>
                      <a:endParaRPr lang="ru-RU" sz="1800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Оцінка за національною шкалою</a:t>
                      </a:r>
                      <a:endParaRPr lang="ru-RU" sz="1800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44286755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90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відмінно  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56546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75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добре 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5305507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60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задовільно 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810092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35</a:t>
                      </a:r>
                      <a:endParaRPr lang="ru-RU" sz="1800" b="1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Segoe Print" panose="02000600000000000000" pitchFamily="2" charset="0"/>
                          <a:ea typeface="Times New Roman" panose="02020603050405020304" pitchFamily="18" charset="0"/>
                        </a:rPr>
                        <a:t>незадовільно з можливістю повторного складання</a:t>
                      </a:r>
                      <a:endParaRPr lang="ru-RU" sz="1800" b="1" dirty="0">
                        <a:effectLst/>
                        <a:latin typeface="Segoe Print" panose="020006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20724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11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399" y="1617133"/>
            <a:ext cx="674415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Segoe Print" panose="02000600000000000000" pitchFamily="2" charset="0"/>
              </a:rPr>
              <a:t>Викладач курсу:</a:t>
            </a:r>
          </a:p>
          <a:p>
            <a:r>
              <a:rPr lang="uk-UA" dirty="0" smtClean="0">
                <a:latin typeface="Segoe Print" panose="02000600000000000000" pitchFamily="2" charset="0"/>
              </a:rPr>
              <a:t>лекційний курс – доц. Шуміло Світлана Михайлівна</a:t>
            </a:r>
          </a:p>
          <a:p>
            <a:r>
              <a:rPr lang="uk-UA" dirty="0" smtClean="0">
                <a:latin typeface="Segoe Print" panose="02000600000000000000" pitchFamily="2" charset="0"/>
              </a:rPr>
              <a:t>практичні заняття – доц. Шуміло Світлана Михайлівна</a:t>
            </a:r>
            <a:endParaRPr lang="uk-UA" dirty="0" smtClean="0"/>
          </a:p>
          <a:p>
            <a:endParaRPr lang="uk-UA" dirty="0">
              <a:latin typeface="Segoe Print" panose="02000600000000000000" pitchFamily="2" charset="0"/>
            </a:endParaRPr>
          </a:p>
          <a:p>
            <a:r>
              <a:rPr lang="uk-UA" dirty="0">
                <a:latin typeface="Segoe Print" panose="02000600000000000000" pitchFamily="2" charset="0"/>
              </a:rPr>
              <a:t>Консультації:</a:t>
            </a:r>
          </a:p>
          <a:p>
            <a:r>
              <a:rPr lang="uk-UA" dirty="0" smtClean="0">
                <a:latin typeface="Segoe Print" panose="02000600000000000000" pitchFamily="2" charset="0"/>
              </a:rPr>
              <a:t>доц. Шуміло С.М.– понеділок 13</a:t>
            </a:r>
            <a:r>
              <a:rPr lang="uk-UA" baseline="30000" dirty="0" smtClean="0">
                <a:latin typeface="Segoe Print" panose="02000600000000000000" pitchFamily="2" charset="0"/>
              </a:rPr>
              <a:t>00</a:t>
            </a:r>
            <a:r>
              <a:rPr lang="uk-UA" dirty="0" smtClean="0">
                <a:latin typeface="Segoe Print" panose="02000600000000000000" pitchFamily="2" charset="0"/>
              </a:rPr>
              <a:t> - 14</a:t>
            </a:r>
            <a:r>
              <a:rPr lang="uk-UA" baseline="30000" dirty="0" smtClean="0">
                <a:latin typeface="Segoe Print" panose="02000600000000000000" pitchFamily="2" charset="0"/>
              </a:rPr>
              <a:t>20</a:t>
            </a:r>
            <a:r>
              <a:rPr lang="uk-UA" dirty="0" smtClean="0">
                <a:latin typeface="Segoe Print" panose="02000600000000000000" pitchFamily="2" charset="0"/>
              </a:rPr>
              <a:t> </a:t>
            </a:r>
            <a:endParaRPr lang="uk-UA" dirty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 smtClean="0">
              <a:latin typeface="Segoe Print" panose="02000600000000000000" pitchFamily="2" charset="0"/>
            </a:endParaRPr>
          </a:p>
          <a:p>
            <a:endParaRPr lang="uk-UA" dirty="0" smtClean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 smtClean="0">
              <a:latin typeface="Segoe Print" panose="02000600000000000000" pitchFamily="2" charset="0"/>
            </a:endParaRPr>
          </a:p>
          <a:p>
            <a:endParaRPr lang="uk-UA" dirty="0">
              <a:latin typeface="Segoe Print" panose="02000600000000000000" pitchFamily="2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145756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440</TotalTime>
  <Words>208</Words>
  <Application>Microsoft Office PowerPoint</Application>
  <PresentationFormat>Произвольный</PresentationFormat>
  <Paragraphs>107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Syllabus НАВЧАЛЬНОЇ ДИСЦИПЛІНИ </vt:lpstr>
      <vt:lpstr>Програма та структура навчальної дисципліни </vt:lpstr>
      <vt:lpstr>Форми контролю навчальних досягнень (поточний та підсумковий)     </vt:lpstr>
      <vt:lpstr>Критерії оцінювання результатів навчання Мінімальні порогові рівні оцінок за кожним запланованим результатом навчання навчальної дисципліни.  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РОБОЧА ПРОГРАМА НАВЧАЛЬНОЇ ДИСЦИПЛІНИ  Генетика з основами селекції</dc:title>
  <dc:creator>Александр Третяк</dc:creator>
  <cp:lastModifiedBy>Svetlana Shumilo</cp:lastModifiedBy>
  <cp:revision>25</cp:revision>
  <dcterms:created xsi:type="dcterms:W3CDTF">2018-10-24T06:04:10Z</dcterms:created>
  <dcterms:modified xsi:type="dcterms:W3CDTF">2021-03-19T09:47:25Z</dcterms:modified>
</cp:coreProperties>
</file>