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5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1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06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7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760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1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7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9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2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3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1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9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5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3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4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6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52D2-CE80-499C-A3C2-A74890B67E64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997" y="651164"/>
            <a:ext cx="11131827" cy="254923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Segoe Print" panose="02000600000000000000" pitchFamily="2" charset="0"/>
              </a:rPr>
              <a:t>Syllabus</a:t>
            </a:r>
            <a:br>
              <a:rPr lang="en-US" b="1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ru-RU" sz="3600" b="1" dirty="0">
                <a:solidFill>
                  <a:schemeClr val="tx1"/>
                </a:solidFill>
                <a:latin typeface="Segoe Print" panose="02000600000000000000" pitchFamily="2" charset="0"/>
              </a:rPr>
              <a:t>НАВЧАЛЬНОЇ ДИСЦИПЛІНИ </a:t>
            </a:r>
            <a:endParaRPr lang="ru-RU" sz="36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997" y="3657601"/>
            <a:ext cx="11008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prstClr val="black"/>
                </a:solidFill>
                <a:latin typeface="Segoe Print" panose="02000600000000000000" pitchFamily="2" charset="0"/>
                <a:ea typeface="+mj-ea"/>
                <a:cs typeface="+mj-cs"/>
              </a:rPr>
              <a:t>       Інтелектуальна власність</a:t>
            </a:r>
          </a:p>
          <a:p>
            <a:pPr algn="ctr"/>
            <a:r>
              <a:rPr lang="uk-UA" sz="1600" b="1" dirty="0">
                <a:solidFill>
                  <a:prstClr val="black"/>
                </a:solidFill>
                <a:latin typeface="Segoe Print" panose="02000600000000000000" pitchFamily="2" charset="0"/>
                <a:ea typeface="+mj-ea"/>
                <a:cs typeface="+mj-cs"/>
              </a:rPr>
              <a:t>      </a:t>
            </a:r>
            <a:r>
              <a:rPr lang="uk-UA" sz="1600" b="1" dirty="0">
                <a:solidFill>
                  <a:prstClr val="black"/>
                </a:solidFill>
                <a:latin typeface="Segoe Print" panose="02000600000000000000" pitchFamily="2" charset="0"/>
                <a:ea typeface="+mj-ea"/>
                <a:cs typeface="Aharoni" pitchFamily="2" charset="-79"/>
              </a:rPr>
              <a:t>для спеціальності</a:t>
            </a:r>
            <a:r>
              <a:rPr lang="uk-UA" sz="1600" dirty="0">
                <a:solidFill>
                  <a:prstClr val="black"/>
                </a:solidFill>
                <a:latin typeface="Segoe Print" panose="02000600000000000000" pitchFamily="2" charset="0"/>
                <a:ea typeface="+mj-ea"/>
                <a:cs typeface="Aharoni" pitchFamily="2" charset="-79"/>
              </a:rPr>
              <a:t> </a:t>
            </a:r>
            <a:r>
              <a:rPr lang="uk-UA" sz="1600" dirty="0">
                <a:latin typeface="Segoe Print" pitchFamily="2" charset="0"/>
                <a:cs typeface="Aharoni" pitchFamily="2" charset="-79"/>
              </a:rPr>
              <a:t>015 Професійна освіта (Аграрне виробництво, переробка с</a:t>
            </a:r>
            <a:r>
              <a:rPr lang="ru-RU" sz="1600" dirty="0">
                <a:latin typeface="Segoe Print" pitchFamily="2" charset="0"/>
                <a:cs typeface="Aharoni" pitchFamily="2" charset="-79"/>
              </a:rPr>
              <a:t>/</a:t>
            </a:r>
            <a:r>
              <a:rPr lang="uk-UA" sz="1600" dirty="0">
                <a:latin typeface="Segoe Print" pitchFamily="2" charset="0"/>
                <a:cs typeface="Aharoni" pitchFamily="2" charset="-79"/>
              </a:rPr>
              <a:t>г продукції та харчові технології)</a:t>
            </a:r>
          </a:p>
        </p:txBody>
      </p:sp>
    </p:spTree>
    <p:extLst>
      <p:ext uri="{BB962C8B-B14F-4D97-AF65-F5344CB8AC3E}">
        <p14:creationId xmlns:p14="http://schemas.microsoft.com/office/powerpoint/2010/main" val="128597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577" y="1"/>
            <a:ext cx="11098078" cy="512617"/>
          </a:xfrm>
        </p:spPr>
        <p:txBody>
          <a:bodyPr>
            <a:normAutofit fontScale="90000"/>
          </a:bodyPr>
          <a:lstStyle/>
          <a:p>
            <a:r>
              <a:rPr lang="uk-UA" sz="3000" b="1" dirty="0">
                <a:solidFill>
                  <a:schemeClr val="tx1"/>
                </a:solidFill>
                <a:latin typeface="Segoe Print" panose="02000600000000000000" pitchFamily="2" charset="0"/>
              </a:rPr>
              <a:t>Програма та структура навчальної дисципліни</a:t>
            </a:r>
            <a:endParaRPr lang="ru-RU" sz="30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D4A0B4D-FD12-4445-B377-3B9B44B08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30894"/>
              </p:ext>
            </p:extLst>
          </p:nvPr>
        </p:nvGraphicFramePr>
        <p:xfrm>
          <a:off x="650577" y="930868"/>
          <a:ext cx="10663311" cy="5230782"/>
        </p:xfrm>
        <a:graphic>
          <a:graphicData uri="http://schemas.openxmlformats.org/drawingml/2006/table">
            <a:tbl>
              <a:tblPr/>
              <a:tblGrid>
                <a:gridCol w="2017759">
                  <a:extLst>
                    <a:ext uri="{9D8B030D-6E8A-4147-A177-3AD203B41FA5}">
                      <a16:colId xmlns:a16="http://schemas.microsoft.com/office/drawing/2014/main" val="3839477142"/>
                    </a:ext>
                  </a:extLst>
                </a:gridCol>
                <a:gridCol w="1102850">
                  <a:extLst>
                    <a:ext uri="{9D8B030D-6E8A-4147-A177-3AD203B41FA5}">
                      <a16:colId xmlns:a16="http://schemas.microsoft.com/office/drawing/2014/main" val="1408680648"/>
                    </a:ext>
                  </a:extLst>
                </a:gridCol>
                <a:gridCol w="1102850">
                  <a:extLst>
                    <a:ext uri="{9D8B030D-6E8A-4147-A177-3AD203B41FA5}">
                      <a16:colId xmlns:a16="http://schemas.microsoft.com/office/drawing/2014/main" val="3053473493"/>
                    </a:ext>
                  </a:extLst>
                </a:gridCol>
                <a:gridCol w="805452">
                  <a:extLst>
                    <a:ext uri="{9D8B030D-6E8A-4147-A177-3AD203B41FA5}">
                      <a16:colId xmlns:a16="http://schemas.microsoft.com/office/drawing/2014/main" val="4232069157"/>
                    </a:ext>
                  </a:extLst>
                </a:gridCol>
                <a:gridCol w="648491">
                  <a:extLst>
                    <a:ext uri="{9D8B030D-6E8A-4147-A177-3AD203B41FA5}">
                      <a16:colId xmlns:a16="http://schemas.microsoft.com/office/drawing/2014/main" val="2793162002"/>
                    </a:ext>
                  </a:extLst>
                </a:gridCol>
                <a:gridCol w="687733">
                  <a:extLst>
                    <a:ext uri="{9D8B030D-6E8A-4147-A177-3AD203B41FA5}">
                      <a16:colId xmlns:a16="http://schemas.microsoft.com/office/drawing/2014/main" val="2175359252"/>
                    </a:ext>
                  </a:extLst>
                </a:gridCol>
                <a:gridCol w="687733">
                  <a:extLst>
                    <a:ext uri="{9D8B030D-6E8A-4147-A177-3AD203B41FA5}">
                      <a16:colId xmlns:a16="http://schemas.microsoft.com/office/drawing/2014/main" val="1841256890"/>
                    </a:ext>
                  </a:extLst>
                </a:gridCol>
                <a:gridCol w="1102850">
                  <a:extLst>
                    <a:ext uri="{9D8B030D-6E8A-4147-A177-3AD203B41FA5}">
                      <a16:colId xmlns:a16="http://schemas.microsoft.com/office/drawing/2014/main" val="3410871848"/>
                    </a:ext>
                  </a:extLst>
                </a:gridCol>
                <a:gridCol w="551425">
                  <a:extLst>
                    <a:ext uri="{9D8B030D-6E8A-4147-A177-3AD203B41FA5}">
                      <a16:colId xmlns:a16="http://schemas.microsoft.com/office/drawing/2014/main" val="2671269316"/>
                    </a:ext>
                  </a:extLst>
                </a:gridCol>
                <a:gridCol w="689799">
                  <a:extLst>
                    <a:ext uri="{9D8B030D-6E8A-4147-A177-3AD203B41FA5}">
                      <a16:colId xmlns:a16="http://schemas.microsoft.com/office/drawing/2014/main" val="2658572183"/>
                    </a:ext>
                  </a:extLst>
                </a:gridCol>
                <a:gridCol w="577052">
                  <a:extLst>
                    <a:ext uri="{9D8B030D-6E8A-4147-A177-3AD203B41FA5}">
                      <a16:colId xmlns:a16="http://schemas.microsoft.com/office/drawing/2014/main" val="198983758"/>
                    </a:ext>
                  </a:extLst>
                </a:gridCol>
                <a:gridCol w="352317">
                  <a:extLst>
                    <a:ext uri="{9D8B030D-6E8A-4147-A177-3AD203B41FA5}">
                      <a16:colId xmlns:a16="http://schemas.microsoft.com/office/drawing/2014/main" val="1754248696"/>
                    </a:ext>
                  </a:extLst>
                </a:gridCol>
                <a:gridCol w="337000">
                  <a:extLst>
                    <a:ext uri="{9D8B030D-6E8A-4147-A177-3AD203B41FA5}">
                      <a16:colId xmlns:a16="http://schemas.microsoft.com/office/drawing/2014/main" val="3296610472"/>
                    </a:ext>
                  </a:extLst>
                </a:gridCol>
              </a:tblGrid>
              <a:tr h="178219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Назви змістових модулів і тем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859534"/>
                  </a:ext>
                </a:extLst>
              </a:tr>
              <a:tr h="178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67866885"/>
                  </a:ext>
                </a:extLst>
              </a:tr>
              <a:tr h="178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тому числі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тому числі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4367870"/>
                  </a:ext>
                </a:extLst>
              </a:tr>
              <a:tr h="499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895252"/>
                  </a:ext>
                </a:extLst>
              </a:tr>
              <a:tr h="2043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58966"/>
                  </a:ext>
                </a:extLst>
              </a:tr>
              <a:tr h="178219">
                <a:tc gridSpan="1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98289991"/>
                  </a:ext>
                </a:extLst>
              </a:tr>
              <a:tr h="686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 Загальні положення про інтелектуальну власність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24555"/>
                  </a:ext>
                </a:extLst>
              </a:tr>
              <a:tr h="517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2. Авторське право і суміжні право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234526"/>
                  </a:ext>
                </a:extLst>
              </a:tr>
              <a:tr h="363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Патентне право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16403"/>
                  </a:ext>
                </a:extLst>
              </a:tr>
              <a:tr h="665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4. Договори у сфері інтелектуальної власності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091426"/>
                  </a:ext>
                </a:extLst>
              </a:tr>
              <a:tr h="49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5. Захист права інтелектуальної власності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2734"/>
                  </a:ext>
                </a:extLst>
              </a:tr>
              <a:tr h="367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 за змістовим модулем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214610"/>
                  </a:ext>
                </a:extLst>
              </a:tr>
              <a:tr h="363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83" marR="428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97942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38526" y="-1202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2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Segoe Print" panose="02000600000000000000" pitchFamily="2" charset="0"/>
              </a:rPr>
              <a:t>Форми контролю навчальних досягнень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>
                <a:solidFill>
                  <a:schemeClr val="tx1"/>
                </a:solidFill>
                <a:latin typeface="Segoe Print" panose="02000600000000000000" pitchFamily="2" charset="0"/>
              </a:rPr>
              <a:t>(поточний та підсумковий)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5A5E1D1-850C-49C9-A477-1D97E4DFFA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597401"/>
              </p:ext>
            </p:extLst>
          </p:nvPr>
        </p:nvGraphicFramePr>
        <p:xfrm>
          <a:off x="773722" y="2630658"/>
          <a:ext cx="9833319" cy="22869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1108">
                  <a:extLst>
                    <a:ext uri="{9D8B030D-6E8A-4147-A177-3AD203B41FA5}">
                      <a16:colId xmlns:a16="http://schemas.microsoft.com/office/drawing/2014/main" val="2415281012"/>
                    </a:ext>
                  </a:extLst>
                </a:gridCol>
                <a:gridCol w="678047">
                  <a:extLst>
                    <a:ext uri="{9D8B030D-6E8A-4147-A177-3AD203B41FA5}">
                      <a16:colId xmlns:a16="http://schemas.microsoft.com/office/drawing/2014/main" val="1742449228"/>
                    </a:ext>
                  </a:extLst>
                </a:gridCol>
                <a:gridCol w="642690">
                  <a:extLst>
                    <a:ext uri="{9D8B030D-6E8A-4147-A177-3AD203B41FA5}">
                      <a16:colId xmlns:a16="http://schemas.microsoft.com/office/drawing/2014/main" val="2684638430"/>
                    </a:ext>
                  </a:extLst>
                </a:gridCol>
                <a:gridCol w="642690">
                  <a:extLst>
                    <a:ext uri="{9D8B030D-6E8A-4147-A177-3AD203B41FA5}">
                      <a16:colId xmlns:a16="http://schemas.microsoft.com/office/drawing/2014/main" val="3972075620"/>
                    </a:ext>
                  </a:extLst>
                </a:gridCol>
                <a:gridCol w="641782">
                  <a:extLst>
                    <a:ext uri="{9D8B030D-6E8A-4147-A177-3AD203B41FA5}">
                      <a16:colId xmlns:a16="http://schemas.microsoft.com/office/drawing/2014/main" val="2755622458"/>
                    </a:ext>
                  </a:extLst>
                </a:gridCol>
                <a:gridCol w="642690">
                  <a:extLst>
                    <a:ext uri="{9D8B030D-6E8A-4147-A177-3AD203B41FA5}">
                      <a16:colId xmlns:a16="http://schemas.microsoft.com/office/drawing/2014/main" val="3491712601"/>
                    </a:ext>
                  </a:extLst>
                </a:gridCol>
                <a:gridCol w="1172311">
                  <a:extLst>
                    <a:ext uri="{9D8B030D-6E8A-4147-A177-3AD203B41FA5}">
                      <a16:colId xmlns:a16="http://schemas.microsoft.com/office/drawing/2014/main" val="2409441941"/>
                    </a:ext>
                  </a:extLst>
                </a:gridCol>
                <a:gridCol w="928468">
                  <a:extLst>
                    <a:ext uri="{9D8B030D-6E8A-4147-A177-3AD203B41FA5}">
                      <a16:colId xmlns:a16="http://schemas.microsoft.com/office/drawing/2014/main" val="4062419811"/>
                    </a:ext>
                  </a:extLst>
                </a:gridCol>
                <a:gridCol w="988477">
                  <a:extLst>
                    <a:ext uri="{9D8B030D-6E8A-4147-A177-3AD203B41FA5}">
                      <a16:colId xmlns:a16="http://schemas.microsoft.com/office/drawing/2014/main" val="135716577"/>
                    </a:ext>
                  </a:extLst>
                </a:gridCol>
                <a:gridCol w="899221">
                  <a:extLst>
                    <a:ext uri="{9D8B030D-6E8A-4147-A177-3AD203B41FA5}">
                      <a16:colId xmlns:a16="http://schemas.microsoft.com/office/drawing/2014/main" val="2410256626"/>
                    </a:ext>
                  </a:extLst>
                </a:gridCol>
                <a:gridCol w="900126">
                  <a:extLst>
                    <a:ext uri="{9D8B030D-6E8A-4147-A177-3AD203B41FA5}">
                      <a16:colId xmlns:a16="http://schemas.microsoft.com/office/drawing/2014/main" val="762873054"/>
                    </a:ext>
                  </a:extLst>
                </a:gridCol>
                <a:gridCol w="855709">
                  <a:extLst>
                    <a:ext uri="{9D8B030D-6E8A-4147-A177-3AD203B41FA5}">
                      <a16:colId xmlns:a16="http://schemas.microsoft.com/office/drawing/2014/main" val="549493187"/>
                    </a:ext>
                  </a:extLst>
                </a:gridCol>
              </a:tblGrid>
              <a:tr h="3807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Поточне тестування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Словник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Іспит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047040"/>
                  </a:ext>
                </a:extLst>
              </a:tr>
              <a:tr h="379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1813"/>
                  </a:ext>
                </a:extLst>
              </a:tr>
              <a:tr h="76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302360"/>
                  </a:ext>
                </a:extLst>
              </a:tr>
              <a:tr h="763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0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18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Segoe Print" panose="02000600000000000000" pitchFamily="2" charset="0"/>
              </a:rPr>
              <a:t>Критерії оцінювання результатів навчання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sz="2700" dirty="0">
                <a:solidFill>
                  <a:schemeClr val="tx1"/>
                </a:solidFill>
                <a:latin typeface="Segoe Print" panose="02000600000000000000" pitchFamily="2" charset="0"/>
              </a:rPr>
              <a:t>Мінімальні порогові рівні оцінок за кожним запланованим результатом навчання навчальної дисципліни.</a:t>
            </a:r>
            <a:r>
              <a:rPr lang="ru-RU" sz="2700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>
                <a:solidFill>
                  <a:schemeClr val="tx1"/>
                </a:solidFill>
                <a:latin typeface="Segoe Print" panose="02000600000000000000" pitchFamily="2" charset="0"/>
              </a:rPr>
              <a:t> 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470246"/>
              </p:ext>
            </p:extLst>
          </p:nvPr>
        </p:nvGraphicFramePr>
        <p:xfrm>
          <a:off x="1168400" y="3264164"/>
          <a:ext cx="7239000" cy="30160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19500">
                  <a:extLst>
                    <a:ext uri="{9D8B030D-6E8A-4147-A177-3AD203B41FA5}">
                      <a16:colId xmlns:a16="http://schemas.microsoft.com/office/drawing/2014/main" val="2652669701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22577698"/>
                    </a:ext>
                  </a:extLst>
                </a:gridCol>
              </a:tblGrid>
              <a:tr h="1065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Мінімальний пороговий рівень оцінки за кожний вид навчальної діяльності у відсотках від максимальної кількості балів</a:t>
                      </a:r>
                      <a:endParaRPr lang="ru-RU" sz="1800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Оцінка за національною шкалою</a:t>
                      </a:r>
                      <a:endParaRPr lang="ru-RU" sz="1800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28675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відмінно 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6546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75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добре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30550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60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задовільно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10092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800" b="1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незадовільно з можливістю повторного складання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72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7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0817" y="1617133"/>
            <a:ext cx="57134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Segoe Print" panose="02000600000000000000" pitchFamily="2" charset="0"/>
              </a:rPr>
              <a:t>Викладач курсу:</a:t>
            </a:r>
            <a:endParaRPr lang="uk-UA" dirty="0">
              <a:latin typeface="Segoe Print" panose="02000600000000000000" pitchFamily="2" charset="0"/>
            </a:endParaRPr>
          </a:p>
          <a:p>
            <a:r>
              <a:rPr lang="uk-UA" dirty="0" err="1">
                <a:latin typeface="Segoe Print" panose="02000600000000000000" pitchFamily="2" charset="0"/>
              </a:rPr>
              <a:t>Д.іст.наук</a:t>
            </a:r>
            <a:r>
              <a:rPr lang="uk-UA" dirty="0">
                <a:latin typeface="Segoe Print" panose="02000600000000000000" pitchFamily="2" charset="0"/>
              </a:rPr>
              <a:t>, доцент Іваненко Аліна Олексіївна</a:t>
            </a:r>
            <a:endParaRPr lang="uk-UA" dirty="0"/>
          </a:p>
          <a:p>
            <a:endParaRPr lang="uk-UA" dirty="0">
              <a:latin typeface="Segoe Print" panose="02000600000000000000" pitchFamily="2" charset="0"/>
            </a:endParaRPr>
          </a:p>
          <a:p>
            <a:r>
              <a:rPr lang="uk-UA" b="1" dirty="0">
                <a:latin typeface="Segoe Print" panose="02000600000000000000" pitchFamily="2" charset="0"/>
              </a:rPr>
              <a:t>Консультації:</a:t>
            </a:r>
            <a:endParaRPr lang="uk-UA" dirty="0">
              <a:latin typeface="Segoe Print" panose="02000600000000000000" pitchFamily="2" charset="0"/>
            </a:endParaRPr>
          </a:p>
          <a:p>
            <a:r>
              <a:rPr lang="uk-UA" dirty="0">
                <a:latin typeface="Segoe Print" panose="02000600000000000000" pitchFamily="2" charset="0"/>
              </a:rPr>
              <a:t>Вівторок 13</a:t>
            </a:r>
            <a:r>
              <a:rPr lang="uk-UA" baseline="30000" dirty="0">
                <a:latin typeface="Segoe Print" panose="02000600000000000000" pitchFamily="2" charset="0"/>
              </a:rPr>
              <a:t>00</a:t>
            </a:r>
            <a:r>
              <a:rPr lang="uk-UA" dirty="0">
                <a:latin typeface="Segoe Print" panose="02000600000000000000" pitchFamily="2" charset="0"/>
              </a:rPr>
              <a:t> - 14</a:t>
            </a:r>
            <a:r>
              <a:rPr lang="uk-UA" baseline="30000" dirty="0">
                <a:latin typeface="Segoe Print" panose="02000600000000000000" pitchFamily="2" charset="0"/>
              </a:rPr>
              <a:t>20</a:t>
            </a:r>
            <a:r>
              <a:rPr lang="uk-UA" dirty="0">
                <a:latin typeface="Segoe Print" panose="02000600000000000000" pitchFamily="2" charset="0"/>
              </a:rPr>
              <a:t> </a:t>
            </a: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45756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228</Words>
  <Application>Microsoft Office PowerPoint</Application>
  <PresentationFormat>Широкоэкранный</PresentationFormat>
  <Paragraphs>182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Aharoni</vt:lpstr>
      <vt:lpstr>Arial</vt:lpstr>
      <vt:lpstr>Calibri</vt:lpstr>
      <vt:lpstr>Segoe Print</vt:lpstr>
      <vt:lpstr>Times New Roman</vt:lpstr>
      <vt:lpstr>Trebuchet MS</vt:lpstr>
      <vt:lpstr>Wingdings 3</vt:lpstr>
      <vt:lpstr>Аспект</vt:lpstr>
      <vt:lpstr>Syllabus НАВЧАЛЬНОЇ ДИСЦИПЛІНИ </vt:lpstr>
      <vt:lpstr>Програма та структура навчальної дисципліни</vt:lpstr>
      <vt:lpstr>Форми контролю навчальних досягнень (поточний та підсумковий) </vt:lpstr>
      <vt:lpstr>Критерії оцінювання результатів навчання Мінімальні порогові рівні оцінок за кожним запланованим результатом навчання навчальної дисципліни.  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РОБОЧА ПРОГРАМА НАВЧАЛЬНОЇ ДИСЦИПЛІНИ  Генетика з основами селекції</dc:title>
  <dc:creator>Александр Третяк</dc:creator>
  <cp:lastModifiedBy>Пользователь</cp:lastModifiedBy>
  <cp:revision>47</cp:revision>
  <dcterms:created xsi:type="dcterms:W3CDTF">2018-10-24T06:04:10Z</dcterms:created>
  <dcterms:modified xsi:type="dcterms:W3CDTF">2021-09-15T13:39:14Z</dcterms:modified>
</cp:coreProperties>
</file>