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BCFDE-FF63-4507-B852-1B16061B00B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EEEA2-25EC-4E2E-BC48-8E6BF149B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EEA2-25EC-4E2E-BC48-8E6BF149B2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8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EEA2-25EC-4E2E-BC48-8E6BF149B27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8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EEA2-25EC-4E2E-BC48-8E6BF149B2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8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EEA2-25EC-4E2E-BC48-8E6BF149B2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8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EEA2-25EC-4E2E-BC48-8E6BF149B2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8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EEA2-25EC-4E2E-BC48-8E6BF149B27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8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EEA2-25EC-4E2E-BC48-8E6BF149B2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86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EEA2-25EC-4E2E-BC48-8E6BF149B2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86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EEA2-25EC-4E2E-BC48-8E6BF149B2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8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B2BD-EB7A-446B-8161-B59591A9717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57EB-5501-476C-95D8-ABBD5E4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6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B2BD-EB7A-446B-8161-B59591A9717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57EB-5501-476C-95D8-ABBD5E4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1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B2BD-EB7A-446B-8161-B59591A9717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57EB-5501-476C-95D8-ABBD5E4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B2BD-EB7A-446B-8161-B59591A9717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57EB-5501-476C-95D8-ABBD5E4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B2BD-EB7A-446B-8161-B59591A9717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57EB-5501-476C-95D8-ABBD5E4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8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B2BD-EB7A-446B-8161-B59591A9717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57EB-5501-476C-95D8-ABBD5E4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34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B2BD-EB7A-446B-8161-B59591A9717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57EB-5501-476C-95D8-ABBD5E4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7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B2BD-EB7A-446B-8161-B59591A9717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57EB-5501-476C-95D8-ABBD5E4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1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B2BD-EB7A-446B-8161-B59591A9717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57EB-5501-476C-95D8-ABBD5E4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2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B2BD-EB7A-446B-8161-B59591A9717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57EB-5501-476C-95D8-ABBD5E4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2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B2BD-EB7A-446B-8161-B59591A9717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57EB-5501-476C-95D8-ABBD5E4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1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8B2BD-EB7A-446B-8161-B59591A9717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757EB-5501-476C-95D8-ABBD5E4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s://sites.google.com/view/geeuhoma/%D0%BF%D1%80%D0%BE-%D0%BF%D1%80%D0%BE%D1%94%D0%BA%D1%8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692696"/>
            <a:ext cx="4788024" cy="525658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+mn-lt"/>
              </a:rPr>
              <a:t/>
            </a:r>
            <a:br>
              <a:rPr lang="en-US" sz="2000" b="1" dirty="0" smtClean="0">
                <a:latin typeface="+mn-lt"/>
              </a:rPr>
            </a:br>
            <a:r>
              <a:rPr lang="en-US" sz="2000" b="1" dirty="0">
                <a:latin typeface="+mn-lt"/>
              </a:rPr>
              <a:t/>
            </a:r>
            <a:br>
              <a:rPr lang="en-US" sz="2000" b="1" dirty="0">
                <a:latin typeface="+mn-lt"/>
              </a:rPr>
            </a:br>
            <a:r>
              <a:rPr lang="ru-RU" sz="2000" b="1" dirty="0" smtClean="0">
                <a:latin typeface="Century Gothic" pitchFamily="34" charset="0"/>
              </a:rPr>
              <a:t>ГЕНДЕРНА </a:t>
            </a:r>
            <a:r>
              <a:rPr lang="ru-RU" sz="2000" b="1" dirty="0">
                <a:latin typeface="Century Gothic" pitchFamily="34" charset="0"/>
              </a:rPr>
              <a:t>РІВНІСТЬ В ЄВРОПЕЙСЬКОМУ СОЮЗ</a:t>
            </a:r>
            <a:r>
              <a:rPr lang="uk-UA" sz="2000" b="1" dirty="0">
                <a:latin typeface="Century Gothic" pitchFamily="34" charset="0"/>
              </a:rPr>
              <a:t>І</a:t>
            </a:r>
            <a:r>
              <a:rPr lang="ru-RU" sz="2000" b="1" dirty="0">
                <a:latin typeface="Century Gothic" pitchFamily="34" charset="0"/>
              </a:rPr>
              <a:t>: </a:t>
            </a:r>
            <a:r>
              <a:rPr lang="ru-RU" sz="2000" dirty="0">
                <a:latin typeface="Century Gothic" pitchFamily="34" charset="0"/>
              </a:rPr>
              <a:t/>
            </a:r>
            <a:br>
              <a:rPr lang="ru-RU" sz="2000" dirty="0">
                <a:latin typeface="Century Gothic" pitchFamily="34" charset="0"/>
              </a:rPr>
            </a:br>
            <a:r>
              <a:rPr lang="ru-RU" sz="2000" b="1" dirty="0">
                <a:latin typeface="Century Gothic" pitchFamily="34" charset="0"/>
              </a:rPr>
              <a:t>ВІД ІСТОРИЧНИХ ВИТОКІВ ДО СУЧАСНИХ ДОСЯГНЕНЬ</a:t>
            </a:r>
            <a:r>
              <a:rPr lang="ru-RU" sz="2000" dirty="0">
                <a:latin typeface="Century Gothic" pitchFamily="34" charset="0"/>
              </a:rPr>
              <a:t/>
            </a:r>
            <a:br>
              <a:rPr lang="ru-RU" sz="2000" dirty="0">
                <a:latin typeface="Century Gothic" pitchFamily="34" charset="0"/>
              </a:rPr>
            </a:br>
            <a:r>
              <a:rPr lang="uk-UA" sz="2000" b="1" dirty="0">
                <a:latin typeface="Century Gothic" pitchFamily="34" charset="0"/>
              </a:rPr>
              <a:t> </a:t>
            </a:r>
            <a:r>
              <a:rPr lang="ru-RU" sz="2000" dirty="0">
                <a:latin typeface="Century Gothic" pitchFamily="34" charset="0"/>
              </a:rPr>
              <a:t/>
            </a:r>
            <a:br>
              <a:rPr lang="ru-RU" sz="2000" dirty="0">
                <a:latin typeface="Century Gothic" pitchFamily="34" charset="0"/>
              </a:rPr>
            </a:br>
            <a:r>
              <a:rPr lang="uk-UA" sz="2000" dirty="0" err="1">
                <a:latin typeface="Century Gothic" pitchFamily="34" charset="0"/>
              </a:rPr>
              <a:t>проєкт</a:t>
            </a:r>
            <a:r>
              <a:rPr lang="uk-UA" sz="2000" dirty="0">
                <a:latin typeface="Century Gothic" pitchFamily="34" charset="0"/>
              </a:rPr>
              <a:t> програми </a:t>
            </a:r>
            <a:r>
              <a:rPr lang="uk-UA" sz="2000" dirty="0" err="1">
                <a:latin typeface="Century Gothic" pitchFamily="34" charset="0"/>
              </a:rPr>
              <a:t>Erasmus+</a:t>
            </a:r>
            <a:r>
              <a:rPr lang="uk-UA" sz="2000" dirty="0">
                <a:latin typeface="Century Gothic" pitchFamily="34" charset="0"/>
              </a:rPr>
              <a:t> напряму </a:t>
            </a:r>
            <a:r>
              <a:rPr lang="uk-UA" sz="2000" dirty="0" err="1">
                <a:latin typeface="Century Gothic" pitchFamily="34" charset="0"/>
              </a:rPr>
              <a:t>Jean</a:t>
            </a:r>
            <a:r>
              <a:rPr lang="uk-UA" sz="2000" dirty="0">
                <a:latin typeface="Century Gothic" pitchFamily="34" charset="0"/>
              </a:rPr>
              <a:t> </a:t>
            </a:r>
            <a:r>
              <a:rPr lang="uk-UA" sz="2000" dirty="0" err="1">
                <a:latin typeface="Century Gothic" pitchFamily="34" charset="0"/>
              </a:rPr>
              <a:t>Monnet</a:t>
            </a:r>
            <a:r>
              <a:rPr lang="uk-UA" sz="2000" dirty="0">
                <a:latin typeface="Century Gothic" pitchFamily="34" charset="0"/>
              </a:rPr>
              <a:t> </a:t>
            </a:r>
            <a:r>
              <a:rPr lang="ru-RU" sz="2000" dirty="0">
                <a:latin typeface="Century Gothic" pitchFamily="34" charset="0"/>
              </a:rPr>
              <a:t/>
            </a:r>
            <a:br>
              <a:rPr lang="ru-RU" sz="2000" dirty="0">
                <a:latin typeface="Century Gothic" pitchFamily="34" charset="0"/>
              </a:rPr>
            </a:br>
            <a:r>
              <a:rPr lang="uk-UA" sz="2000" dirty="0">
                <a:latin typeface="Century Gothic" pitchFamily="34" charset="0"/>
              </a:rPr>
              <a:t>№ 101127464, ERASMUS-JMO-2023-MODULE</a:t>
            </a:r>
            <a:r>
              <a:rPr lang="ru-RU" dirty="0">
                <a:latin typeface="Century Gothic" pitchFamily="34" charset="0"/>
              </a:rPr>
              <a:t/>
            </a:r>
            <a:br>
              <a:rPr lang="ru-RU" dirty="0">
                <a:latin typeface="Century Gothic" pitchFamily="34" charset="0"/>
              </a:rPr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8" y="1279859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165893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58977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latin typeface="Century Gothic" pitchFamily="34" charset="0"/>
              </a:rPr>
              <a:t>Промоційна</a:t>
            </a:r>
            <a:r>
              <a:rPr lang="ru-RU" b="1" dirty="0" smtClean="0">
                <a:latin typeface="Century Gothic" pitchFamily="34" charset="0"/>
              </a:rPr>
              <a:t> </a:t>
            </a:r>
            <a:r>
              <a:rPr lang="ru-RU" b="1" dirty="0" err="1" smtClean="0">
                <a:latin typeface="Century Gothic" pitchFamily="34" charset="0"/>
              </a:rPr>
              <a:t>конференція</a:t>
            </a:r>
            <a:r>
              <a:rPr lang="ru-RU" b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ru-RU" dirty="0" smtClean="0">
                <a:latin typeface="Century Gothic" pitchFamily="34" charset="0"/>
              </a:rPr>
              <a:t>27 </a:t>
            </a:r>
            <a:r>
              <a:rPr lang="ru-RU" dirty="0" err="1" smtClean="0">
                <a:latin typeface="Century Gothic" pitchFamily="34" charset="0"/>
              </a:rPr>
              <a:t>грудня</a:t>
            </a:r>
            <a:r>
              <a:rPr lang="ru-RU" dirty="0" smtClean="0">
                <a:latin typeface="Century Gothic" pitchFamily="34" charset="0"/>
              </a:rPr>
              <a:t> 2023 р., м. </a:t>
            </a:r>
            <a:r>
              <a:rPr lang="ru-RU" dirty="0" err="1" smtClean="0">
                <a:latin typeface="Century Gothic" pitchFamily="34" charset="0"/>
              </a:rPr>
              <a:t>Чернігів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384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29" y="30906"/>
            <a:ext cx="8112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8175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5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9384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8112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8175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0673"/>
            <a:ext cx="788628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3176"/>
            <a:ext cx="2040035" cy="165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8163" y="5448826"/>
            <a:ext cx="5486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https://sites.google.com/view/geeuhoma/%D0%BF%D1%80%D0%BE-%D0%BF%D1%80%D0%BE%D1%94%D0%BA%D1%82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7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9384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8112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8175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34076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Century Gothic" pitchFamily="34" charset="0"/>
              </a:rPr>
              <a:t>Ідея </a:t>
            </a:r>
            <a:r>
              <a:rPr lang="uk-UA" sz="3200" b="1" dirty="0" err="1" smtClean="0">
                <a:latin typeface="Century Gothic" pitchFamily="34" charset="0"/>
              </a:rPr>
              <a:t>проєкту</a:t>
            </a:r>
            <a:r>
              <a:rPr lang="uk-UA" sz="3200" b="1" dirty="0" smtClean="0">
                <a:latin typeface="Century Gothic" pitchFamily="34" charset="0"/>
              </a:rPr>
              <a:t>: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err="1" smtClean="0">
                <a:latin typeface="Century Gothic" pitchFamily="34" charset="0"/>
              </a:rPr>
              <a:t>Проєкт</a:t>
            </a:r>
            <a:r>
              <a:rPr lang="uk-UA" dirty="0" smtClean="0">
                <a:latin typeface="Century Gothic" pitchFamily="34" charset="0"/>
              </a:rPr>
              <a:t> (ERASMUS-JMO-2023-HEI-TCH-RSCH Project: 101127464 — GEEUHOMA) спрямовано на вивчення європейського досвіду створення </a:t>
            </a:r>
            <a:r>
              <a:rPr lang="uk-UA" dirty="0" err="1" smtClean="0">
                <a:latin typeface="Century Gothic" pitchFamily="34" charset="0"/>
              </a:rPr>
              <a:t>гендерно</a:t>
            </a:r>
            <a:r>
              <a:rPr lang="uk-UA" dirty="0" smtClean="0">
                <a:latin typeface="Century Gothic" pitchFamily="34" charset="0"/>
              </a:rPr>
              <a:t> орієнтованого  суспільства, яке забезпечує рівні права та рівний доступ до можливостей незалежно від статі. </a:t>
            </a:r>
          </a:p>
          <a:p>
            <a:endParaRPr lang="uk-UA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35" y="3538176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429000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Century Gothic" pitchFamily="34" charset="0"/>
              </a:rPr>
              <a:t>Це є одним з важливих пріоритетів ЄС сьогодні. Найпродуктивніший спосіб його просування – через освіту, особливо через формування освітньої стратегії університетів, які готують майбутніх вчителів. Це гарантує стійкий результат зараз і в майбутньому, оскільки створює </a:t>
            </a:r>
            <a:r>
              <a:rPr lang="uk-UA" dirty="0" err="1" smtClean="0">
                <a:latin typeface="Century Gothic" pitchFamily="34" charset="0"/>
              </a:rPr>
              <a:t>гендерно</a:t>
            </a:r>
            <a:r>
              <a:rPr lang="uk-UA" dirty="0" smtClean="0">
                <a:latin typeface="Century Gothic" pitchFamily="34" charset="0"/>
              </a:rPr>
              <a:t> рівне освітнє середовище за європейськими стандартами, сприяє вихованню гендерної толерантності у підростаючого покоління, як однієї з базових європейських цінностей, а також впливає на державну гендерну політику в цілому. </a:t>
            </a:r>
            <a:endParaRPr lang="uk-U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9384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8112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8175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2687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Century Gothic" pitchFamily="34" charset="0"/>
            </a:endParaRPr>
          </a:p>
          <a:p>
            <a:pPr algn="ctr"/>
            <a:r>
              <a:rPr lang="ru-RU" sz="3200" b="1" dirty="0" smtClean="0">
                <a:latin typeface="Century Gothic" pitchFamily="34" charset="0"/>
              </a:rPr>
              <a:t>Мета про</a:t>
            </a:r>
            <a:r>
              <a:rPr lang="uk-UA" sz="3200" b="1" dirty="0" err="1" smtClean="0">
                <a:latin typeface="Century Gothic" pitchFamily="34" charset="0"/>
              </a:rPr>
              <a:t>єкту</a:t>
            </a:r>
            <a:r>
              <a:rPr lang="uk-UA" sz="3200" b="1" dirty="0" smtClean="0">
                <a:latin typeface="Century Gothic" pitchFamily="34" charset="0"/>
              </a:rPr>
              <a:t>: 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060848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uk-UA" dirty="0" smtClean="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uk-UA" dirty="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uk-UA" dirty="0" smtClean="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Century Gothic" pitchFamily="34" charset="0"/>
              </a:rPr>
              <a:t>Реалізація </a:t>
            </a:r>
            <a:r>
              <a:rPr lang="uk-UA" dirty="0" err="1" smtClean="0">
                <a:latin typeface="Century Gothic" pitchFamily="34" charset="0"/>
              </a:rPr>
              <a:t>проєкту</a:t>
            </a:r>
            <a:r>
              <a:rPr lang="uk-UA" dirty="0" smtClean="0">
                <a:latin typeface="Century Gothic" pitchFamily="34" charset="0"/>
              </a:rPr>
              <a:t> дозволить сформувати нову модель гендерної поведінки у безперервному ланцюгу поколінь: викладач університету – студент – вчитель школи – учень – громадянин. </a:t>
            </a:r>
          </a:p>
          <a:p>
            <a:pPr algn="just"/>
            <a:endParaRPr lang="uk-UA" dirty="0" smtClean="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Century Gothic" pitchFamily="34" charset="0"/>
              </a:rPr>
              <a:t>Заходи </a:t>
            </a:r>
            <a:r>
              <a:rPr lang="uk-UA" dirty="0" err="1" smtClean="0">
                <a:latin typeface="Century Gothic" pitchFamily="34" charset="0"/>
              </a:rPr>
              <a:t>проєкту</a:t>
            </a:r>
            <a:r>
              <a:rPr lang="uk-UA" dirty="0" smtClean="0">
                <a:latin typeface="Century Gothic" pitchFamily="34" charset="0"/>
              </a:rPr>
              <a:t> дозволять залучити студентів, школярів, вчителів, молодих науковців, експертів, представників громадськості до вивчення гендерної політики ЄС та вирішення практичних завдань щодо створення освітнього простору на принципах гендерної рівності.</a:t>
            </a:r>
          </a:p>
        </p:txBody>
      </p:sp>
    </p:spTree>
    <p:extLst>
      <p:ext uri="{BB962C8B-B14F-4D97-AF65-F5344CB8AC3E}">
        <p14:creationId xmlns:p14="http://schemas.microsoft.com/office/powerpoint/2010/main" val="39938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9384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8112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8175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26876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entury Gothic" pitchFamily="34" charset="0"/>
              </a:rPr>
              <a:t>Мета про</a:t>
            </a:r>
            <a:r>
              <a:rPr lang="uk-UA" sz="3200" b="1" dirty="0" err="1" smtClean="0">
                <a:latin typeface="Century Gothic" pitchFamily="34" charset="0"/>
              </a:rPr>
              <a:t>єкту</a:t>
            </a:r>
            <a:r>
              <a:rPr lang="uk-UA" sz="3200" b="1" dirty="0" smtClean="0">
                <a:latin typeface="Century Gothic" pitchFamily="34" charset="0"/>
              </a:rPr>
              <a:t>: 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424936" cy="487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uk-UA" dirty="0" smtClean="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Century Gothic" pitchFamily="34" charset="0"/>
              </a:rPr>
              <a:t>Публічна презентація результатів </a:t>
            </a:r>
            <a:r>
              <a:rPr lang="uk-UA" dirty="0" err="1" smtClean="0">
                <a:latin typeface="Century Gothic" pitchFamily="34" charset="0"/>
              </a:rPr>
              <a:t>проєкту</a:t>
            </a:r>
            <a:r>
              <a:rPr lang="uk-UA" dirty="0" smtClean="0">
                <a:latin typeface="Century Gothic" pitchFamily="34" charset="0"/>
              </a:rPr>
              <a:t> через публікацію та висвітлення в соціальних мережах, введення навчальних курсів до програм Навчально-наукового інституту історії та </a:t>
            </a:r>
            <a:r>
              <a:rPr lang="uk-UA" dirty="0" err="1" smtClean="0">
                <a:latin typeface="Century Gothic" pitchFamily="34" charset="0"/>
              </a:rPr>
              <a:t>соціогуманітарних</a:t>
            </a:r>
            <a:r>
              <a:rPr lang="uk-UA" dirty="0" smtClean="0">
                <a:latin typeface="Century Gothic" pitchFamily="34" charset="0"/>
              </a:rPr>
              <a:t> дисциплін імені О.М. Лазаревського забезпечить сталість та впливовість </a:t>
            </a:r>
            <a:r>
              <a:rPr lang="uk-UA" dirty="0" err="1" smtClean="0">
                <a:latin typeface="Century Gothic" pitchFamily="34" charset="0"/>
              </a:rPr>
              <a:t>проєкту</a:t>
            </a:r>
            <a:r>
              <a:rPr lang="uk-UA" dirty="0" smtClean="0">
                <a:latin typeface="Century Gothic" pitchFamily="34" charset="0"/>
              </a:rPr>
              <a:t> та приверне увагу широкої аудиторії до європейських студій, гендерного аспекту європейської історії та сучасної політики ЄС.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uk-UA" dirty="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Century Gothic" pitchFamily="34" charset="0"/>
              </a:rPr>
              <a:t>Дидактичні та наукові матеріали, створені в ході </a:t>
            </a:r>
            <a:r>
              <a:rPr lang="uk-UA" dirty="0" err="1" smtClean="0">
                <a:latin typeface="Century Gothic" pitchFamily="34" charset="0"/>
              </a:rPr>
              <a:t>проєкту</a:t>
            </a:r>
            <a:r>
              <a:rPr lang="uk-UA" dirty="0" smtClean="0">
                <a:latin typeface="Century Gothic" pitchFamily="34" charset="0"/>
              </a:rPr>
              <a:t>, можуть бути використані для навчання студентів вищих навчальних закладів, учнів шкіл, підвищення кваліфікації шкільних учителів, просвітницької діяльності громадських організацій з метою інформування суспільства про законодавчу базу, історію та сучасні практики досягнення гендерної рівності в ЄС, популяризації європейських студій та європейських цінностей.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uk-UA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9384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8112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8175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26876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Century Gothic" pitchFamily="34" charset="0"/>
              </a:rPr>
              <a:t>Очікувані результати: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uk-UA" dirty="0" smtClean="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Century Gothic" pitchFamily="34" charset="0"/>
              </a:rPr>
              <a:t>	проаналізувати політику Європейського Союзу щодо гендерної рівності: від історичних витоків до сучасних досягнень;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uk-UA" dirty="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Century Gothic" pitchFamily="34" charset="0"/>
              </a:rPr>
              <a:t>розробити та організувати викладання двох авторських спецкурсів на основі інноваційних технологій для студентів-гуманітаріїв; </a:t>
            </a:r>
          </a:p>
          <a:p>
            <a:pPr algn="just"/>
            <a:endParaRPr lang="uk-UA" dirty="0" smtClean="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Century Gothic" pitchFamily="34" charset="0"/>
              </a:rPr>
              <a:t>розробити навчальну програму підвищення кваліфікації для шкільних вчителів «Європейський підхід до досягнення гендерної рівності в освіті»;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uk-UA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9384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8112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8175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26876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Century Gothic" pitchFamily="34" charset="0"/>
              </a:rPr>
              <a:t>Очікувані результати: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Century Gothic" pitchFamily="34" charset="0"/>
              </a:rPr>
              <a:t>розробити та створити </a:t>
            </a:r>
            <a:r>
              <a:rPr lang="uk-UA" dirty="0" err="1" smtClean="0">
                <a:latin typeface="Century Gothic" pitchFamily="34" charset="0"/>
              </a:rPr>
              <a:t>онлайн-гру-квест</a:t>
            </a:r>
            <a:r>
              <a:rPr lang="uk-UA" dirty="0" smtClean="0">
                <a:latin typeface="Century Gothic" pitchFamily="34" charset="0"/>
              </a:rPr>
              <a:t>, яка буде інноваційною формою неформального навчання. Це сприятиме поширенню знань про ЄС та його гендерну політику в ігровій формі, а також сприятиме розвитку цифрової грамотності та критичного мислення;</a:t>
            </a:r>
          </a:p>
          <a:p>
            <a:pPr algn="just"/>
            <a:endParaRPr lang="uk-UA" dirty="0" smtClean="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Century Gothic" pitchFamily="34" charset="0"/>
              </a:rPr>
              <a:t>організувати конкурс студентських есе «Гендерна рівність в Європейському Союзі»;</a:t>
            </a:r>
          </a:p>
          <a:p>
            <a:pPr algn="just"/>
            <a:endParaRPr lang="uk-UA" dirty="0" smtClean="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Century Gothic" pitchFamily="34" charset="0"/>
              </a:rPr>
              <a:t>підготувати  та оприлюднити дидактичні матеріали, посібники  для авторських спецкурсів.</a:t>
            </a:r>
          </a:p>
        </p:txBody>
      </p:sp>
    </p:spTree>
    <p:extLst>
      <p:ext uri="{BB962C8B-B14F-4D97-AF65-F5344CB8AC3E}">
        <p14:creationId xmlns:p14="http://schemas.microsoft.com/office/powerpoint/2010/main" val="6942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9384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8112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8175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1755" y="1258559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Century Gothic" pitchFamily="34" charset="0"/>
              </a:rPr>
              <a:t>Команда </a:t>
            </a:r>
            <a:r>
              <a:rPr lang="uk-UA" sz="3200" b="1" dirty="0" err="1" smtClean="0">
                <a:latin typeface="Century Gothic" pitchFamily="34" charset="0"/>
              </a:rPr>
              <a:t>проєкту</a:t>
            </a:r>
            <a:r>
              <a:rPr lang="uk-UA" sz="3200" b="1" dirty="0" smtClean="0">
                <a:latin typeface="Century Gothic" pitchFamily="34" charset="0"/>
              </a:rPr>
              <a:t>:</a:t>
            </a:r>
            <a:endParaRPr lang="ru-RU" sz="3200" b="1" dirty="0">
              <a:latin typeface="Century Gothic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829805" cy="345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9384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8112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8175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8076" y="1247035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>
              <a:latin typeface="Century Gothic" pitchFamily="34" charset="0"/>
            </a:endParaRPr>
          </a:p>
          <a:p>
            <a:pPr algn="ctr"/>
            <a:r>
              <a:rPr lang="uk-UA" sz="3200" b="1" dirty="0" smtClean="0">
                <a:latin typeface="Century Gothic" pitchFamily="34" charset="0"/>
              </a:rPr>
              <a:t>Викладання курсів: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60848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Century Gothic" pitchFamily="34" charset="0"/>
              </a:rPr>
              <a:t>Коваленко Ольга </a:t>
            </a:r>
            <a:r>
              <a:rPr lang="ru-RU" dirty="0" err="1" smtClean="0">
                <a:latin typeface="Century Gothic" pitchFamily="34" charset="0"/>
              </a:rPr>
              <a:t>Олександрівна</a:t>
            </a:r>
            <a:r>
              <a:rPr lang="ru-RU" dirty="0" smtClean="0">
                <a:latin typeface="Century Gothic" pitchFamily="34" charset="0"/>
              </a:rPr>
              <a:t>, Павленко Людмила </a:t>
            </a:r>
            <a:r>
              <a:rPr lang="ru-RU" dirty="0" err="1" smtClean="0">
                <a:latin typeface="Century Gothic" pitchFamily="34" charset="0"/>
              </a:rPr>
              <a:t>Анатоліївна</a:t>
            </a:r>
            <a:endParaRPr lang="ru-RU" dirty="0" smtClean="0">
              <a:latin typeface="Century Gothic" pitchFamily="34" charset="0"/>
            </a:endParaRPr>
          </a:p>
          <a:p>
            <a:pPr algn="just"/>
            <a:r>
              <a:rPr lang="ru-RU" b="1" dirty="0" err="1" smtClean="0">
                <a:latin typeface="Century Gothic" pitchFamily="34" charset="0"/>
              </a:rPr>
              <a:t>Історичні</a:t>
            </a:r>
            <a:r>
              <a:rPr lang="ru-RU" b="1" dirty="0" smtClean="0">
                <a:latin typeface="Century Gothic" pitchFamily="34" charset="0"/>
              </a:rPr>
              <a:t> </a:t>
            </a:r>
            <a:r>
              <a:rPr lang="ru-RU" b="1" dirty="0" err="1" smtClean="0">
                <a:latin typeface="Century Gothic" pitchFamily="34" charset="0"/>
              </a:rPr>
              <a:t>витоки</a:t>
            </a:r>
            <a:r>
              <a:rPr lang="ru-RU" b="1" dirty="0" smtClean="0">
                <a:latin typeface="Century Gothic" pitchFamily="34" charset="0"/>
              </a:rPr>
              <a:t> </a:t>
            </a:r>
            <a:r>
              <a:rPr lang="ru-RU" b="1" dirty="0" err="1" smtClean="0">
                <a:latin typeface="Century Gothic" pitchFamily="34" charset="0"/>
              </a:rPr>
              <a:t>гендерної</a:t>
            </a:r>
            <a:r>
              <a:rPr lang="ru-RU" b="1" dirty="0" smtClean="0">
                <a:latin typeface="Century Gothic" pitchFamily="34" charset="0"/>
              </a:rPr>
              <a:t> </a:t>
            </a:r>
            <a:r>
              <a:rPr lang="ru-RU" b="1" dirty="0" err="1" smtClean="0">
                <a:latin typeface="Century Gothic" pitchFamily="34" charset="0"/>
              </a:rPr>
              <a:t>рівності</a:t>
            </a:r>
            <a:r>
              <a:rPr lang="ru-RU" b="1" dirty="0" smtClean="0">
                <a:latin typeface="Century Gothic" pitchFamily="34" charset="0"/>
              </a:rPr>
              <a:t> в </a:t>
            </a:r>
            <a:r>
              <a:rPr lang="ru-RU" b="1" dirty="0" err="1" smtClean="0">
                <a:latin typeface="Century Gothic" pitchFamily="34" charset="0"/>
              </a:rPr>
              <a:t>Європейському</a:t>
            </a:r>
            <a:r>
              <a:rPr lang="ru-RU" b="1" dirty="0" smtClean="0">
                <a:latin typeface="Century Gothic" pitchFamily="34" charset="0"/>
              </a:rPr>
              <a:t> </a:t>
            </a:r>
            <a:r>
              <a:rPr lang="ru-RU" b="1" dirty="0" err="1" smtClean="0">
                <a:latin typeface="Century Gothic" pitchFamily="34" charset="0"/>
              </a:rPr>
              <a:t>Союзі</a:t>
            </a:r>
            <a:r>
              <a:rPr lang="ru-RU" b="1" dirty="0" smtClean="0">
                <a:latin typeface="Century Gothic" pitchFamily="34" charset="0"/>
              </a:rPr>
              <a:t>. Ч. 1–2;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latin typeface="Century Gothic" pitchFamily="34" charset="0"/>
              </a:rPr>
              <a:t>Стрілюк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Олена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Борисівна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Юда</a:t>
            </a:r>
            <a:r>
              <a:rPr lang="ru-RU" dirty="0" smtClean="0">
                <a:latin typeface="Century Gothic" pitchFamily="34" charset="0"/>
              </a:rPr>
              <a:t> Лариса </a:t>
            </a:r>
            <a:r>
              <a:rPr lang="ru-RU" dirty="0" err="1" smtClean="0">
                <a:latin typeface="Century Gothic" pitchFamily="34" charset="0"/>
              </a:rPr>
              <a:t>Анатоліївна</a:t>
            </a:r>
            <a:endParaRPr lang="ru-RU" dirty="0" smtClean="0">
              <a:latin typeface="Century Gothic" pitchFamily="34" charset="0"/>
            </a:endParaRPr>
          </a:p>
          <a:p>
            <a:pPr algn="just"/>
            <a:r>
              <a:rPr lang="ru-RU" b="1" dirty="0" err="1" smtClean="0">
                <a:latin typeface="Century Gothic" pitchFamily="34" charset="0"/>
              </a:rPr>
              <a:t>Сучасні</a:t>
            </a:r>
            <a:r>
              <a:rPr lang="ru-RU" b="1" dirty="0" smtClean="0">
                <a:latin typeface="Century Gothic" pitchFamily="34" charset="0"/>
              </a:rPr>
              <a:t> </a:t>
            </a:r>
            <a:r>
              <a:rPr lang="ru-RU" b="1" dirty="0" err="1" smtClean="0">
                <a:latin typeface="Century Gothic" pitchFamily="34" charset="0"/>
              </a:rPr>
              <a:t>досягнення</a:t>
            </a:r>
            <a:r>
              <a:rPr lang="ru-RU" b="1" dirty="0" smtClean="0">
                <a:latin typeface="Century Gothic" pitchFamily="34" charset="0"/>
              </a:rPr>
              <a:t> </a:t>
            </a:r>
            <a:r>
              <a:rPr lang="ru-RU" b="1" dirty="0" err="1" smtClean="0">
                <a:latin typeface="Century Gothic" pitchFamily="34" charset="0"/>
              </a:rPr>
              <a:t>гендерної</a:t>
            </a:r>
            <a:r>
              <a:rPr lang="ru-RU" b="1" dirty="0" smtClean="0">
                <a:latin typeface="Century Gothic" pitchFamily="34" charset="0"/>
              </a:rPr>
              <a:t> </a:t>
            </a:r>
            <a:r>
              <a:rPr lang="ru-RU" b="1" dirty="0" err="1" smtClean="0">
                <a:latin typeface="Century Gothic" pitchFamily="34" charset="0"/>
              </a:rPr>
              <a:t>рівності</a:t>
            </a:r>
            <a:r>
              <a:rPr lang="ru-RU" b="1" dirty="0" smtClean="0">
                <a:latin typeface="Century Gothic" pitchFamily="34" charset="0"/>
              </a:rPr>
              <a:t> в </a:t>
            </a:r>
            <a:r>
              <a:rPr lang="ru-RU" b="1" dirty="0" err="1" smtClean="0">
                <a:latin typeface="Century Gothic" pitchFamily="34" charset="0"/>
              </a:rPr>
              <a:t>Європейському</a:t>
            </a:r>
            <a:r>
              <a:rPr lang="ru-RU" b="1" dirty="0" smtClean="0">
                <a:latin typeface="Century Gothic" pitchFamily="34" charset="0"/>
              </a:rPr>
              <a:t> </a:t>
            </a:r>
            <a:r>
              <a:rPr lang="ru-RU" b="1" dirty="0" err="1" smtClean="0">
                <a:latin typeface="Century Gothic" pitchFamily="34" charset="0"/>
              </a:rPr>
              <a:t>Союзі</a:t>
            </a:r>
            <a:r>
              <a:rPr lang="ru-RU" b="1" dirty="0" smtClean="0">
                <a:latin typeface="Century Gothic" pitchFamily="34" charset="0"/>
              </a:rPr>
              <a:t>. Ч. 1–2. </a:t>
            </a:r>
            <a:endParaRPr lang="ru-RU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9384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8112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8175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0329" y="1247035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Century Gothic" pitchFamily="34" charset="0"/>
              </a:rPr>
              <a:t>Висвітлення імплементації </a:t>
            </a:r>
            <a:r>
              <a:rPr lang="uk-UA" sz="3200" b="1" dirty="0" err="1" smtClean="0">
                <a:latin typeface="Century Gothic" pitchFamily="34" charset="0"/>
              </a:rPr>
              <a:t>проєкту</a:t>
            </a:r>
            <a:r>
              <a:rPr lang="uk-UA" sz="3200" b="1" dirty="0" smtClean="0">
                <a:latin typeface="Century Gothic" pitchFamily="34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24253"/>
            <a:ext cx="6810561" cy="35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1653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https://www.facebook.com/profile.php?id=61552661712407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146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210</TotalTime>
  <Words>424</Words>
  <Application>Microsoft Office PowerPoint</Application>
  <PresentationFormat>Экран (4:3)</PresentationFormat>
  <Paragraphs>56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ГЕНДЕРНА РІВНІСТЬ В ЄВРОПЕЙСЬКОМУ СОЮЗІ:  ВІД ІСТОРИЧНИХ ВИТОКІВ ДО СУЧАСНИХ ДОСЯГНЕНЬ   проєкт програми Erasmus+ напряму Jean Monnet  № 101127464, ERASMUS-JMO-2023-MODULE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22</cp:revision>
  <dcterms:created xsi:type="dcterms:W3CDTF">2023-12-27T05:20:05Z</dcterms:created>
  <dcterms:modified xsi:type="dcterms:W3CDTF">2024-02-09T04:24:23Z</dcterms:modified>
</cp:coreProperties>
</file>