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bookmarkIdSeed="3">
  <p:sldMasterIdLst>
    <p:sldMasterId id="2147483648" r:id="rId1"/>
  </p:sldMasterIdLst>
  <p:sldIdLst>
    <p:sldId id="294" r:id="rId2"/>
    <p:sldId id="337" r:id="rId3"/>
    <p:sldId id="257" r:id="rId4"/>
    <p:sldId id="260" r:id="rId5"/>
    <p:sldId id="308" r:id="rId6"/>
    <p:sldId id="309" r:id="rId7"/>
    <p:sldId id="310" r:id="rId8"/>
    <p:sldId id="311" r:id="rId9"/>
    <p:sldId id="312" r:id="rId10"/>
    <p:sldId id="313" r:id="rId11"/>
    <p:sldId id="314" r:id="rId12"/>
    <p:sldId id="315" r:id="rId13"/>
    <p:sldId id="316" r:id="rId14"/>
    <p:sldId id="317" r:id="rId15"/>
    <p:sldId id="318" r:id="rId16"/>
    <p:sldId id="319" r:id="rId17"/>
    <p:sldId id="320" r:id="rId18"/>
    <p:sldId id="321" r:id="rId19"/>
    <p:sldId id="322" r:id="rId20"/>
    <p:sldId id="323" r:id="rId21"/>
    <p:sldId id="324" r:id="rId22"/>
    <p:sldId id="264" r:id="rId23"/>
    <p:sldId id="266" r:id="rId24"/>
    <p:sldId id="261" r:id="rId25"/>
    <p:sldId id="326" r:id="rId26"/>
    <p:sldId id="325" r:id="rId27"/>
    <p:sldId id="327" r:id="rId28"/>
    <p:sldId id="328" r:id="rId29"/>
    <p:sldId id="329" r:id="rId30"/>
    <p:sldId id="283" r:id="rId31"/>
    <p:sldId id="262" r:id="rId32"/>
    <p:sldId id="263" r:id="rId33"/>
    <p:sldId id="268" r:id="rId34"/>
    <p:sldId id="265" r:id="rId35"/>
    <p:sldId id="295" r:id="rId36"/>
    <p:sldId id="296" r:id="rId37"/>
    <p:sldId id="297" r:id="rId38"/>
    <p:sldId id="330" r:id="rId39"/>
    <p:sldId id="331" r:id="rId40"/>
    <p:sldId id="333" r:id="rId41"/>
    <p:sldId id="334" r:id="rId42"/>
    <p:sldId id="335" r:id="rId43"/>
    <p:sldId id="336" r:id="rId44"/>
    <p:sldId id="332" r:id="rId45"/>
    <p:sldId id="298" r:id="rId46"/>
    <p:sldId id="299" r:id="rId47"/>
    <p:sldId id="300" r:id="rId48"/>
    <p:sldId id="301" r:id="rId49"/>
    <p:sldId id="302" r:id="rId50"/>
    <p:sldId id="303" r:id="rId51"/>
    <p:sldId id="304" r:id="rId52"/>
    <p:sldId id="305" r:id="rId53"/>
    <p:sldId id="306" r:id="rId54"/>
    <p:sldId id="307" r:id="rId5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2" autoAdjust="0"/>
    <p:restoredTop sz="94660"/>
  </p:normalViewPr>
  <p:slideViewPr>
    <p:cSldViewPr snapToGrid="0">
      <p:cViewPr varScale="1">
        <p:scale>
          <a:sx n="76" d="100"/>
          <a:sy n="76" d="100"/>
        </p:scale>
        <p:origin x="67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3/16/2026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3/16/2026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3/16/2026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3/16/2026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3/16/2026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a:t>Образец заголовка</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3/16/2026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a:t>Образец заголовка</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3/16/2026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3/16/2026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3/16/2026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3/16/2026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3/16/2026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3/16/2026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3/16/2026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3/16/2026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3/16/2026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3/16/2026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zakon.rada.gov.ua/laws/show/716-2022-%D0%BF#n16" TargetMode="External"/><Relationship Id="rId2" Type="http://schemas.openxmlformats.org/officeDocument/2006/relationships/hyperlink" Target="https://zakon.rada.gov.ua/laws/show/475-2014-%D0%BF#n10"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zakon.rada.gov.ua/laws/show/2136-20" TargetMode="External"/><Relationship Id="rId2" Type="http://schemas.openxmlformats.org/officeDocument/2006/relationships/hyperlink" Target="https://zakon.rada.gov.ua/laws/show/108/95-%D0%B2%D1%80"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zakon.rada.gov.ua/laws/show/254%D0%BA/96-%D0%B2%D1%80#n4285" TargetMode="External"/><Relationship Id="rId7" Type="http://schemas.openxmlformats.org/officeDocument/2006/relationships/hyperlink" Target="https://zakon.rada.gov.ua/laws/show/389-19#n48" TargetMode="External"/><Relationship Id="rId2" Type="http://schemas.openxmlformats.org/officeDocument/2006/relationships/hyperlink" Target="https://zakon.rada.gov.ua/laws/show/254%D0%BA/96-%D0%B2%D1%80#n4259" TargetMode="External"/><Relationship Id="rId1" Type="http://schemas.openxmlformats.org/officeDocument/2006/relationships/slideLayout" Target="../slideLayouts/slideLayout2.xml"/><Relationship Id="rId6" Type="http://schemas.openxmlformats.org/officeDocument/2006/relationships/hyperlink" Target="https://zakon.rada.gov.ua/laws/show/254%D0%BA/96-%D0%B2%D1%80#n4337" TargetMode="External"/><Relationship Id="rId5" Type="http://schemas.openxmlformats.org/officeDocument/2006/relationships/hyperlink" Target="https://zakon.rada.gov.ua/laws/show/254%D0%BA/96-%D0%B2%D1%80#n4292" TargetMode="External"/><Relationship Id="rId4" Type="http://schemas.openxmlformats.org/officeDocument/2006/relationships/hyperlink" Target="https://zakon.rada.gov.ua/laws/show/254%D0%BA/96-%D0%B2%D1%80#n4288"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zakon.rada.gov.ua/laws/show/2136-20#n2" TargetMode="External"/><Relationship Id="rId2" Type="http://schemas.openxmlformats.org/officeDocument/2006/relationships/hyperlink" Target="https://zakon.rada.gov.ua/laws/show/389-19"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zakon.rada.gov.ua/laws/show/322-08#n364" TargetMode="External"/><Relationship Id="rId2" Type="http://schemas.openxmlformats.org/officeDocument/2006/relationships/hyperlink" Target="https://zakon.rada.gov.ua/laws/show/322-08#n363"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s://zakon.rada.gov.ua/laws/show/322-08#n966"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zakon.rada.gov.ua/laws/show/753-2011-%D0%BF#n9"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zakon.rada.gov.ua/laws/show/716-2022-%D0%BF#n13" TargetMode="External"/><Relationship Id="rId2" Type="http://schemas.openxmlformats.org/officeDocument/2006/relationships/hyperlink" Target="https://zakon.rada.gov.ua/laws/show/475-2014-%D0%BF#n9"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27622" y="1342239"/>
            <a:ext cx="9601196" cy="1182848"/>
          </a:xfrm>
        </p:spPr>
        <p:txBody>
          <a:bodyPr>
            <a:noAutofit/>
          </a:bodyPr>
          <a:lstStyle/>
          <a:p>
            <a:r>
              <a:rPr lang="uk-UA" sz="3600" b="1" dirty="0"/>
              <a:t>Освітній </a:t>
            </a:r>
            <a:r>
              <a:rPr lang="uk-UA" sz="3600" b="1" dirty="0" err="1"/>
              <a:t>проєкт</a:t>
            </a:r>
            <a:r>
              <a:rPr lang="uk-UA" sz="3600" b="1" dirty="0"/>
              <a:t>:«</a:t>
            </a:r>
            <a:r>
              <a:rPr lang="uk-UA" sz="3600" b="1" dirty="0" err="1"/>
              <a:t>Пригости</a:t>
            </a:r>
            <a:r>
              <a:rPr lang="uk-UA" sz="3600" b="1" dirty="0"/>
              <a:t> котика кавою!»</a:t>
            </a:r>
            <a:endParaRPr lang="en-US" sz="3600" b="1" dirty="0"/>
          </a:p>
        </p:txBody>
      </p:sp>
      <p:sp>
        <p:nvSpPr>
          <p:cNvPr id="3" name="Объект 2"/>
          <p:cNvSpPr>
            <a:spLocks noGrp="1"/>
          </p:cNvSpPr>
          <p:nvPr>
            <p:ph idx="1"/>
          </p:nvPr>
        </p:nvSpPr>
        <p:spPr>
          <a:xfrm>
            <a:off x="1295401" y="2525087"/>
            <a:ext cx="9601196" cy="3212984"/>
          </a:xfrm>
        </p:spPr>
        <p:txBody>
          <a:bodyPr>
            <a:normAutofit fontScale="32500" lnSpcReduction="20000"/>
          </a:bodyPr>
          <a:lstStyle/>
          <a:p>
            <a:pPr marL="0" indent="0" algn="ctr">
              <a:buNone/>
            </a:pPr>
            <a:endParaRPr lang="ru-RU" sz="2800" b="1" dirty="0"/>
          </a:p>
          <a:p>
            <a:pPr marL="0" indent="0" algn="ctr">
              <a:buNone/>
            </a:pPr>
            <a:r>
              <a:rPr lang="ru-RU" sz="11200" b="1" dirty="0" err="1"/>
              <a:t>Вебінар</a:t>
            </a:r>
            <a:r>
              <a:rPr lang="ru-RU" sz="11200" b="1" dirty="0"/>
              <a:t> на тему: </a:t>
            </a:r>
          </a:p>
          <a:p>
            <a:pPr marL="0" indent="0" algn="ctr">
              <a:buNone/>
            </a:pPr>
            <a:r>
              <a:rPr lang="ru-RU" sz="11200" b="1" dirty="0"/>
              <a:t>«</a:t>
            </a:r>
            <a:r>
              <a:rPr lang="ru-RU" sz="11200" b="1" dirty="0" err="1"/>
              <a:t>Обмеження</a:t>
            </a:r>
            <a:r>
              <a:rPr lang="ru-RU" sz="11200" b="1" dirty="0"/>
              <a:t> прав </a:t>
            </a:r>
            <a:r>
              <a:rPr lang="ru-RU" sz="11200" b="1" dirty="0" err="1"/>
              <a:t>працівників</a:t>
            </a:r>
            <a:r>
              <a:rPr lang="ru-RU" sz="11200" b="1" dirty="0"/>
              <a:t> в </a:t>
            </a:r>
            <a:r>
              <a:rPr lang="ru-RU" sz="11200" b="1" dirty="0" err="1"/>
              <a:t>умовах</a:t>
            </a:r>
            <a:r>
              <a:rPr lang="ru-RU" sz="11200" b="1" dirty="0"/>
              <a:t> </a:t>
            </a:r>
            <a:r>
              <a:rPr lang="ru-RU" sz="11200" b="1" dirty="0" err="1"/>
              <a:t>воєнного</a:t>
            </a:r>
            <a:r>
              <a:rPr lang="ru-RU" sz="11200" b="1" dirty="0"/>
              <a:t> стану»</a:t>
            </a:r>
            <a:endParaRPr lang="uk-UA" sz="11200" b="1" dirty="0">
              <a:latin typeface="Times New Roman" panose="02020603050405020304" pitchFamily="18" charset="0"/>
              <a:cs typeface="Times New Roman" panose="02020603050405020304" pitchFamily="18" charset="0"/>
            </a:endParaRPr>
          </a:p>
          <a:p>
            <a:pPr algn="r"/>
            <a:endParaRPr lang="uk-UA" b="1" dirty="0">
              <a:latin typeface="Times New Roman" panose="02020603050405020304" pitchFamily="18" charset="0"/>
              <a:cs typeface="Times New Roman" panose="02020603050405020304" pitchFamily="18" charset="0"/>
            </a:endParaRPr>
          </a:p>
          <a:p>
            <a:pPr algn="r"/>
            <a:r>
              <a:rPr lang="uk-UA" sz="8000" dirty="0">
                <a:latin typeface="Times New Roman" panose="02020603050405020304" pitchFamily="18" charset="0"/>
                <a:cs typeface="Times New Roman" panose="02020603050405020304" pitchFamily="18" charset="0"/>
              </a:rPr>
              <a:t>лекторка: Оксана МІРОШНИЧЕНКО</a:t>
            </a:r>
          </a:p>
          <a:p>
            <a:pPr algn="r"/>
            <a:r>
              <a:rPr lang="uk-UA" sz="8000" dirty="0">
                <a:latin typeface="Times New Roman" panose="02020603050405020304" pitchFamily="18" charset="0"/>
                <a:cs typeface="Times New Roman" panose="02020603050405020304" pitchFamily="18" charset="0"/>
              </a:rPr>
              <a:t>кандидатка юридичних наук, </a:t>
            </a:r>
            <a:r>
              <a:rPr lang="uk-UA" sz="8000" dirty="0" err="1">
                <a:latin typeface="Times New Roman" panose="02020603050405020304" pitchFamily="18" charset="0"/>
                <a:cs typeface="Times New Roman" panose="02020603050405020304" pitchFamily="18" charset="0"/>
              </a:rPr>
              <a:t>доцентка</a:t>
            </a:r>
            <a:r>
              <a:rPr lang="uk-UA" sz="8000" dirty="0">
                <a:latin typeface="Times New Roman" panose="02020603050405020304" pitchFamily="18" charset="0"/>
                <a:cs typeface="Times New Roman" panose="02020603050405020304" pitchFamily="18" charset="0"/>
              </a:rPr>
              <a:t>, </a:t>
            </a:r>
            <a:r>
              <a:rPr lang="uk-UA" sz="8000" dirty="0" err="1">
                <a:latin typeface="Times New Roman" panose="02020603050405020304" pitchFamily="18" charset="0"/>
                <a:cs typeface="Times New Roman" panose="02020603050405020304" pitchFamily="18" charset="0"/>
              </a:rPr>
              <a:t>адвокатка</a:t>
            </a:r>
            <a:endParaRPr lang="en-US" sz="8000" dirty="0">
              <a:latin typeface="Times New Roman" panose="02020603050405020304" pitchFamily="18" charset="0"/>
              <a:cs typeface="Times New Roman" panose="02020603050405020304" pitchFamily="18" charset="0"/>
            </a:endParaRPr>
          </a:p>
          <a:p>
            <a:pPr algn="r"/>
            <a:endParaRPr lang="en-US" dirty="0"/>
          </a:p>
        </p:txBody>
      </p:sp>
    </p:spTree>
    <p:extLst>
      <p:ext uri="{BB962C8B-B14F-4D97-AF65-F5344CB8AC3E}">
        <p14:creationId xmlns:p14="http://schemas.microsoft.com/office/powerpoint/2010/main" val="794174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600" b="1" dirty="0"/>
              <a:t>трудова повинність - короткостроковий трудовий обов’язок у період воєнного стану</a:t>
            </a:r>
            <a:endParaRPr lang="en-US" sz="3600" b="1" dirty="0"/>
          </a:p>
        </p:txBody>
      </p:sp>
      <p:sp>
        <p:nvSpPr>
          <p:cNvPr id="3" name="Объект 2"/>
          <p:cNvSpPr>
            <a:spLocks noGrp="1"/>
          </p:cNvSpPr>
          <p:nvPr>
            <p:ph idx="1"/>
          </p:nvPr>
        </p:nvSpPr>
        <p:spPr/>
        <p:txBody>
          <a:bodyPr/>
          <a:lstStyle/>
          <a:p>
            <a:pPr algn="just"/>
            <a:r>
              <a:rPr lang="uk-UA" b="1" dirty="0"/>
              <a:t>з метою </a:t>
            </a:r>
            <a:r>
              <a:rPr lang="uk-UA" dirty="0"/>
              <a:t>виконання робіт, що мають оборонний характер, а також ліквідації надзвичайних ситуацій техногенного, природного та воєнного характеру, які виникли в період воєнного стану, та їх наслідків, </a:t>
            </a:r>
            <a:r>
              <a:rPr lang="uk-UA" b="1" u="sng" dirty="0"/>
              <a:t>що не потребує обов’язкової згоди особи, стосовно якої запроваджується такий трудовий обов’язок.</a:t>
            </a:r>
          </a:p>
          <a:p>
            <a:r>
              <a:rPr lang="uk-UA" i="1" dirty="0"/>
              <a:t>{Абзац пункту 3 в редакції Постанови КМ </a:t>
            </a:r>
            <a:r>
              <a:rPr lang="uk-UA" i="1" u="sng" dirty="0">
                <a:hlinkClick r:id="rId2"/>
              </a:rPr>
              <a:t>№ 475 від 23.09.2014</a:t>
            </a:r>
            <a:r>
              <a:rPr lang="uk-UA" i="1" dirty="0"/>
              <a:t>; із змінами, внесеними згідно з Постановою КМ </a:t>
            </a:r>
            <a:r>
              <a:rPr lang="uk-UA" i="1" u="sng" dirty="0">
                <a:hlinkClick r:id="rId3"/>
              </a:rPr>
              <a:t>№ 716 від 21.06.2022</a:t>
            </a:r>
            <a:r>
              <a:rPr lang="uk-UA" i="1" dirty="0"/>
              <a:t>}</a:t>
            </a:r>
            <a:endParaRPr lang="uk-UA" dirty="0"/>
          </a:p>
          <a:p>
            <a:endParaRPr lang="en-US" dirty="0"/>
          </a:p>
        </p:txBody>
      </p:sp>
    </p:spTree>
    <p:extLst>
      <p:ext uri="{BB962C8B-B14F-4D97-AF65-F5344CB8AC3E}">
        <p14:creationId xmlns:p14="http://schemas.microsoft.com/office/powerpoint/2010/main" val="3298692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Як запроваджується трудова повинність?</a:t>
            </a:r>
            <a:endParaRPr lang="en-US" dirty="0"/>
          </a:p>
        </p:txBody>
      </p:sp>
      <p:sp>
        <p:nvSpPr>
          <p:cNvPr id="3" name="Объект 2"/>
          <p:cNvSpPr>
            <a:spLocks noGrp="1"/>
          </p:cNvSpPr>
          <p:nvPr>
            <p:ph idx="1"/>
          </p:nvPr>
        </p:nvSpPr>
        <p:spPr/>
        <p:txBody>
          <a:bodyPr/>
          <a:lstStyle/>
          <a:p>
            <a:pPr algn="just"/>
            <a:r>
              <a:rPr lang="uk-UA" dirty="0"/>
              <a:t>4. </a:t>
            </a:r>
            <a:r>
              <a:rPr lang="uk-UA" b="1" dirty="0"/>
              <a:t>Військове командування разом із військовими адміністраціями </a:t>
            </a:r>
            <a:r>
              <a:rPr lang="uk-UA" dirty="0"/>
              <a:t>(у разі їх утворення) </a:t>
            </a:r>
            <a:r>
              <a:rPr lang="uk-UA" b="1" dirty="0"/>
              <a:t>можуть самостійно або із залученням місцевих держадміністрацій,</a:t>
            </a:r>
            <a:r>
              <a:rPr lang="uk-UA" dirty="0"/>
              <a:t> Ради міністрів Автономної Республіки Крим, </a:t>
            </a:r>
            <a:r>
              <a:rPr lang="uk-UA" b="1" dirty="0"/>
              <a:t>органів місцевого самоврядування приймати рішення про запровадження трудової повинності та залучення працездатних осіб до виконання суспільно корисних робіт </a:t>
            </a:r>
            <a:r>
              <a:rPr lang="uk-UA" dirty="0"/>
              <a:t>(далі - рішення), </a:t>
            </a:r>
            <a:r>
              <a:rPr lang="uk-UA" b="1" u="sng" dirty="0"/>
              <a:t>яке доводиться до відома населення через засоби масової інформації.</a:t>
            </a:r>
            <a:endParaRPr lang="en-US" b="1" u="sng" dirty="0"/>
          </a:p>
        </p:txBody>
      </p:sp>
    </p:spTree>
    <p:extLst>
      <p:ext uri="{BB962C8B-B14F-4D97-AF65-F5344CB8AC3E}">
        <p14:creationId xmlns:p14="http://schemas.microsoft.com/office/powerpoint/2010/main" val="2291372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Хто може залучатися?</a:t>
            </a:r>
            <a:endParaRPr lang="en-US" dirty="0"/>
          </a:p>
        </p:txBody>
      </p:sp>
      <p:sp>
        <p:nvSpPr>
          <p:cNvPr id="3" name="Объект 2"/>
          <p:cNvSpPr>
            <a:spLocks noGrp="1"/>
          </p:cNvSpPr>
          <p:nvPr>
            <p:ph idx="1"/>
          </p:nvPr>
        </p:nvSpPr>
        <p:spPr/>
        <p:txBody>
          <a:bodyPr/>
          <a:lstStyle/>
          <a:p>
            <a:r>
              <a:rPr lang="uk-UA" dirty="0"/>
              <a:t>Працездатні особи, у тому числі особи, що не підлягають призову на військову службу, які за віком і станом здоров'я не мають обмежень до роботи в умовах воєнного стану (крім працездатних осіб, що залучені до роботи в оборонній сфері та сфері забезпечення життєдіяльності населення і заброньовані за підприємствами у період воєнного стану з метою виконання робіт, що мають оборонний характер, а також осіб, залучених до здійснення заходів національного спротиву), а саме:</a:t>
            </a:r>
            <a:endParaRPr lang="en-US" dirty="0"/>
          </a:p>
        </p:txBody>
      </p:sp>
    </p:spTree>
    <p:extLst>
      <p:ext uri="{BB962C8B-B14F-4D97-AF65-F5344CB8AC3E}">
        <p14:creationId xmlns:p14="http://schemas.microsoft.com/office/powerpoint/2010/main" val="3144968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982132"/>
            <a:ext cx="9601196" cy="1056393"/>
          </a:xfrm>
        </p:spPr>
        <p:txBody>
          <a:bodyPr>
            <a:normAutofit/>
          </a:bodyPr>
          <a:lstStyle/>
          <a:p>
            <a:r>
              <a:rPr lang="uk-UA" sz="2800" b="1" dirty="0"/>
              <a:t>Перелік осіб:</a:t>
            </a:r>
            <a:endParaRPr lang="en-US" sz="2800" b="1" dirty="0"/>
          </a:p>
        </p:txBody>
      </p:sp>
      <p:sp>
        <p:nvSpPr>
          <p:cNvPr id="3" name="Объект 2"/>
          <p:cNvSpPr>
            <a:spLocks noGrp="1"/>
          </p:cNvSpPr>
          <p:nvPr>
            <p:ph idx="1"/>
          </p:nvPr>
        </p:nvSpPr>
        <p:spPr/>
        <p:txBody>
          <a:bodyPr>
            <a:normAutofit fontScale="85000" lnSpcReduction="10000"/>
          </a:bodyPr>
          <a:lstStyle/>
          <a:p>
            <a:pPr marL="457200" indent="-457200" algn="just">
              <a:buFont typeface="+mj-lt"/>
              <a:buAutoNum type="arabicPeriod"/>
            </a:pPr>
            <a:r>
              <a:rPr lang="uk-UA" dirty="0"/>
              <a:t>зареєстровані безробітні та інші незайняті особи, зокрема внутрішньо переміщені;</a:t>
            </a:r>
          </a:p>
          <a:p>
            <a:pPr marL="457200" indent="-457200" algn="just">
              <a:buFont typeface="+mj-lt"/>
              <a:buAutoNum type="arabicPeriod"/>
            </a:pPr>
            <a:r>
              <a:rPr lang="ru-RU" dirty="0" err="1"/>
              <a:t>працівники</a:t>
            </a:r>
            <a:r>
              <a:rPr lang="ru-RU" dirty="0"/>
              <a:t> </a:t>
            </a:r>
            <a:r>
              <a:rPr lang="ru-RU" dirty="0" err="1"/>
              <a:t>функціонуючих</a:t>
            </a:r>
            <a:r>
              <a:rPr lang="ru-RU" dirty="0"/>
              <a:t> в </a:t>
            </a:r>
            <a:r>
              <a:rPr lang="ru-RU" dirty="0" err="1"/>
              <a:t>умовах</a:t>
            </a:r>
            <a:r>
              <a:rPr lang="ru-RU" dirty="0"/>
              <a:t> </a:t>
            </a:r>
            <a:r>
              <a:rPr lang="ru-RU" dirty="0" err="1"/>
              <a:t>воєнного</a:t>
            </a:r>
            <a:r>
              <a:rPr lang="ru-RU" dirty="0"/>
              <a:t> стану </a:t>
            </a:r>
            <a:r>
              <a:rPr lang="ru-RU" dirty="0" err="1"/>
              <a:t>підприємств</a:t>
            </a:r>
            <a:r>
              <a:rPr lang="ru-RU" dirty="0"/>
              <a:t> (за </a:t>
            </a:r>
            <a:r>
              <a:rPr lang="ru-RU" dirty="0" err="1"/>
              <a:t>погодженням</a:t>
            </a:r>
            <a:r>
              <a:rPr lang="ru-RU" dirty="0"/>
              <a:t> з </a:t>
            </a:r>
            <a:r>
              <a:rPr lang="ru-RU" dirty="0" err="1"/>
              <a:t>їх</a:t>
            </a:r>
            <a:r>
              <a:rPr lang="ru-RU" dirty="0"/>
              <a:t> </a:t>
            </a:r>
            <a:r>
              <a:rPr lang="ru-RU" dirty="0" err="1"/>
              <a:t>керівниками</a:t>
            </a:r>
            <a:r>
              <a:rPr lang="ru-RU" dirty="0"/>
              <a:t>), </a:t>
            </a:r>
            <a:r>
              <a:rPr lang="ru-RU" dirty="0" err="1"/>
              <a:t>що</a:t>
            </a:r>
            <a:r>
              <a:rPr lang="ru-RU" dirty="0"/>
              <a:t> не </a:t>
            </a:r>
            <a:r>
              <a:rPr lang="ru-RU" dirty="0" err="1"/>
              <a:t>залучені</a:t>
            </a:r>
            <a:r>
              <a:rPr lang="ru-RU" dirty="0"/>
              <a:t> до </a:t>
            </a:r>
            <a:r>
              <a:rPr lang="ru-RU" dirty="0" err="1"/>
              <a:t>виконання</a:t>
            </a:r>
            <a:r>
              <a:rPr lang="ru-RU" dirty="0"/>
              <a:t> </a:t>
            </a:r>
            <a:r>
              <a:rPr lang="ru-RU" dirty="0" err="1"/>
              <a:t>мобілізаційних</a:t>
            </a:r>
            <a:r>
              <a:rPr lang="ru-RU" dirty="0"/>
              <a:t> </a:t>
            </a:r>
            <a:r>
              <a:rPr lang="ru-RU" dirty="0" err="1"/>
              <a:t>завдань</a:t>
            </a:r>
            <a:r>
              <a:rPr lang="ru-RU" dirty="0"/>
              <a:t> (</a:t>
            </a:r>
            <a:r>
              <a:rPr lang="ru-RU" dirty="0" err="1"/>
              <a:t>замовлень</a:t>
            </a:r>
            <a:r>
              <a:rPr lang="ru-RU" dirty="0"/>
              <a:t>) та не </a:t>
            </a:r>
            <a:r>
              <a:rPr lang="ru-RU" dirty="0" err="1"/>
              <a:t>зараховані</a:t>
            </a:r>
            <a:r>
              <a:rPr lang="ru-RU" dirty="0"/>
              <a:t> до складу </a:t>
            </a:r>
            <a:r>
              <a:rPr lang="ru-RU" dirty="0" err="1"/>
              <a:t>об’єктових</a:t>
            </a:r>
            <a:r>
              <a:rPr lang="ru-RU" dirty="0"/>
              <a:t> </a:t>
            </a:r>
            <a:r>
              <a:rPr lang="ru-RU" dirty="0" err="1"/>
              <a:t>формувань</a:t>
            </a:r>
            <a:r>
              <a:rPr lang="ru-RU" dirty="0"/>
              <a:t> </a:t>
            </a:r>
            <a:r>
              <a:rPr lang="ru-RU" dirty="0" err="1"/>
              <a:t>цивільного</a:t>
            </a:r>
            <a:r>
              <a:rPr lang="ru-RU" dirty="0"/>
              <a:t> </a:t>
            </a:r>
            <a:r>
              <a:rPr lang="ru-RU" dirty="0" err="1"/>
              <a:t>захисту</a:t>
            </a:r>
            <a:r>
              <a:rPr lang="ru-RU" dirty="0"/>
              <a:t>, - </a:t>
            </a:r>
            <a:r>
              <a:rPr lang="ru-RU" b="1" u="sng" dirty="0"/>
              <a:t>у порядку </a:t>
            </a:r>
            <a:r>
              <a:rPr lang="ru-RU" b="1" u="sng" dirty="0" err="1"/>
              <a:t>переведення</a:t>
            </a:r>
            <a:r>
              <a:rPr lang="ru-RU" dirty="0"/>
              <a:t>;</a:t>
            </a:r>
          </a:p>
          <a:p>
            <a:pPr marL="457200" indent="-457200" algn="just">
              <a:buFont typeface="+mj-lt"/>
              <a:buAutoNum type="arabicPeriod"/>
            </a:pPr>
            <a:r>
              <a:rPr lang="ru-RU" dirty="0"/>
              <a:t>особи, </a:t>
            </a:r>
            <a:r>
              <a:rPr lang="ru-RU" dirty="0" err="1"/>
              <a:t>зайняті</a:t>
            </a:r>
            <a:r>
              <a:rPr lang="ru-RU" dirty="0"/>
              <a:t> в </a:t>
            </a:r>
            <a:r>
              <a:rPr lang="ru-RU" dirty="0" err="1"/>
              <a:t>особистому</a:t>
            </a:r>
            <a:r>
              <a:rPr lang="ru-RU" dirty="0"/>
              <a:t> </a:t>
            </a:r>
            <a:r>
              <a:rPr lang="ru-RU" dirty="0" err="1"/>
              <a:t>селянському</a:t>
            </a:r>
            <a:r>
              <a:rPr lang="ru-RU" dirty="0"/>
              <a:t> </a:t>
            </a:r>
            <a:r>
              <a:rPr lang="ru-RU" dirty="0" err="1"/>
              <a:t>господарстві</a:t>
            </a:r>
            <a:r>
              <a:rPr lang="ru-RU" dirty="0"/>
              <a:t>;</a:t>
            </a:r>
          </a:p>
          <a:p>
            <a:pPr marL="457200" indent="-457200" algn="just">
              <a:lnSpc>
                <a:spcPct val="120000"/>
              </a:lnSpc>
              <a:spcBef>
                <a:spcPts val="0"/>
              </a:spcBef>
              <a:spcAft>
                <a:spcPts val="0"/>
              </a:spcAft>
              <a:buFont typeface="+mj-lt"/>
              <a:buAutoNum type="arabicPeriod"/>
            </a:pPr>
            <a:r>
              <a:rPr lang="ru-RU" dirty="0" err="1"/>
              <a:t>студенти</a:t>
            </a:r>
            <a:r>
              <a:rPr lang="ru-RU" dirty="0"/>
              <a:t> </a:t>
            </a:r>
            <a:r>
              <a:rPr lang="ru-RU" dirty="0" err="1"/>
              <a:t>вищих</a:t>
            </a:r>
            <a:r>
              <a:rPr lang="ru-RU" dirty="0"/>
              <a:t>, </a:t>
            </a:r>
            <a:r>
              <a:rPr lang="ru-RU" dirty="0" err="1">
                <a:solidFill>
                  <a:srgbClr val="C00000"/>
                </a:solidFill>
              </a:rPr>
              <a:t>учні</a:t>
            </a:r>
            <a:r>
              <a:rPr lang="ru-RU" dirty="0">
                <a:solidFill>
                  <a:srgbClr val="C00000"/>
                </a:solidFill>
              </a:rPr>
              <a:t> та </a:t>
            </a:r>
            <a:r>
              <a:rPr lang="ru-RU" dirty="0" err="1">
                <a:solidFill>
                  <a:srgbClr val="C00000"/>
                </a:solidFill>
              </a:rPr>
              <a:t>слухачі</a:t>
            </a:r>
            <a:r>
              <a:rPr lang="ru-RU" dirty="0">
                <a:solidFill>
                  <a:srgbClr val="C00000"/>
                </a:solidFill>
              </a:rPr>
              <a:t> </a:t>
            </a:r>
            <a:r>
              <a:rPr lang="ru-RU" dirty="0" err="1"/>
              <a:t>професійно-технічних</a:t>
            </a:r>
            <a:r>
              <a:rPr lang="ru-RU" dirty="0"/>
              <a:t> </a:t>
            </a:r>
            <a:r>
              <a:rPr lang="ru-RU" dirty="0" err="1"/>
              <a:t>навчальних</a:t>
            </a:r>
            <a:r>
              <a:rPr lang="ru-RU" dirty="0"/>
              <a:t> </a:t>
            </a:r>
            <a:r>
              <a:rPr lang="ru-RU" dirty="0" err="1"/>
              <a:t>закладів</a:t>
            </a:r>
            <a:endParaRPr lang="ru-RU" dirty="0"/>
          </a:p>
          <a:p>
            <a:pPr marL="0" indent="0" algn="just">
              <a:lnSpc>
                <a:spcPct val="120000"/>
              </a:lnSpc>
              <a:spcBef>
                <a:spcPts val="0"/>
              </a:spcBef>
              <a:spcAft>
                <a:spcPts val="0"/>
              </a:spcAft>
              <a:buNone/>
            </a:pPr>
            <a:r>
              <a:rPr lang="ru-RU" dirty="0"/>
              <a:t>                                                                                                                               </a:t>
            </a:r>
            <a:r>
              <a:rPr lang="ru-RU" b="1" i="1" dirty="0"/>
              <a:t>(</a:t>
            </a:r>
            <a:r>
              <a:rPr lang="ru-RU" b="1" i="1" dirty="0">
                <a:solidFill>
                  <a:srgbClr val="7030A0"/>
                </a:solidFill>
              </a:rPr>
              <a:t>з 15 </a:t>
            </a:r>
            <a:r>
              <a:rPr lang="ru-RU" b="1" i="1" dirty="0" err="1">
                <a:solidFill>
                  <a:srgbClr val="7030A0"/>
                </a:solidFill>
              </a:rPr>
              <a:t>років</a:t>
            </a:r>
            <a:r>
              <a:rPr lang="ru-RU" b="1" i="1" dirty="0">
                <a:solidFill>
                  <a:srgbClr val="7030A0"/>
                </a:solidFill>
              </a:rPr>
              <a:t>);</a:t>
            </a:r>
          </a:p>
          <a:p>
            <a:pPr marL="457200" indent="-457200" algn="just">
              <a:buFont typeface="+mj-lt"/>
              <a:buAutoNum type="arabicPeriod"/>
            </a:pPr>
            <a:r>
              <a:rPr lang="ru-RU" dirty="0"/>
              <a:t>особи, </a:t>
            </a:r>
            <a:r>
              <a:rPr lang="ru-RU" dirty="0" err="1"/>
              <a:t>які</a:t>
            </a:r>
            <a:r>
              <a:rPr lang="ru-RU" dirty="0"/>
              <a:t> </a:t>
            </a:r>
            <a:r>
              <a:rPr lang="ru-RU" dirty="0" err="1"/>
              <a:t>забезпечують</a:t>
            </a:r>
            <a:r>
              <a:rPr lang="ru-RU" dirty="0"/>
              <a:t> себе </a:t>
            </a:r>
            <a:r>
              <a:rPr lang="ru-RU" dirty="0" err="1"/>
              <a:t>роботою</a:t>
            </a:r>
            <a:r>
              <a:rPr lang="ru-RU" dirty="0"/>
              <a:t> </a:t>
            </a:r>
            <a:r>
              <a:rPr lang="ru-RU" dirty="0" err="1"/>
              <a:t>самостійно</a:t>
            </a:r>
            <a:r>
              <a:rPr lang="ru-RU" dirty="0"/>
              <a:t>.</a:t>
            </a:r>
          </a:p>
          <a:p>
            <a:endParaRPr lang="en-US" dirty="0"/>
          </a:p>
        </p:txBody>
      </p:sp>
    </p:spTree>
    <p:extLst>
      <p:ext uri="{BB962C8B-B14F-4D97-AF65-F5344CB8AC3E}">
        <p14:creationId xmlns:p14="http://schemas.microsoft.com/office/powerpoint/2010/main" val="2444911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1" y="990521"/>
            <a:ext cx="9601196" cy="1303867"/>
          </a:xfrm>
        </p:spPr>
        <p:txBody>
          <a:bodyPr>
            <a:noAutofit/>
          </a:bodyPr>
          <a:lstStyle/>
          <a:p>
            <a:r>
              <a:rPr lang="ru-RU" sz="2000" b="1" i="1" dirty="0">
                <a:solidFill>
                  <a:srgbClr val="FF0000"/>
                </a:solidFill>
              </a:rPr>
              <a:t>ВАЖЛИВО!</a:t>
            </a:r>
            <a:br>
              <a:rPr lang="ru-RU" sz="2000" b="1" i="1" dirty="0"/>
            </a:br>
            <a:r>
              <a:rPr lang="ru-RU" sz="2000" b="1" i="1" dirty="0"/>
              <a:t>З кожною </a:t>
            </a:r>
            <a:r>
              <a:rPr lang="ru-RU" sz="2000" b="1" i="1" dirty="0" err="1"/>
              <a:t>із</a:t>
            </a:r>
            <a:r>
              <a:rPr lang="ru-RU" sz="2000" b="1" i="1" dirty="0"/>
              <a:t> </a:t>
            </a:r>
            <a:r>
              <a:rPr lang="ru-RU" sz="2000" b="1" i="1" dirty="0" err="1"/>
              <a:t>зазначених</a:t>
            </a:r>
            <a:r>
              <a:rPr lang="ru-RU" sz="2000" b="1" i="1" dirty="0"/>
              <a:t> </a:t>
            </a:r>
            <a:r>
              <a:rPr lang="ru-RU" sz="2000" b="1" i="1" dirty="0" err="1"/>
              <a:t>осіб</a:t>
            </a:r>
            <a:r>
              <a:rPr lang="ru-RU" sz="2000" b="1" i="1" dirty="0"/>
              <a:t> </a:t>
            </a:r>
            <a:r>
              <a:rPr lang="ru-RU" sz="2000" b="1" i="1" dirty="0" err="1"/>
              <a:t>укладається</a:t>
            </a:r>
            <a:r>
              <a:rPr lang="ru-RU" sz="2000" b="1" i="1" dirty="0"/>
              <a:t> </a:t>
            </a:r>
            <a:r>
              <a:rPr lang="ru-RU" sz="2000" b="1" i="1" dirty="0" err="1"/>
              <a:t>строковий</a:t>
            </a:r>
            <a:r>
              <a:rPr lang="ru-RU" sz="2000" b="1" i="1" dirty="0"/>
              <a:t> </a:t>
            </a:r>
            <a:r>
              <a:rPr lang="ru-RU" sz="2000" b="1" i="1" dirty="0" err="1"/>
              <a:t>трудовий</a:t>
            </a:r>
            <a:r>
              <a:rPr lang="ru-RU" sz="2000" b="1" i="1" dirty="0"/>
              <a:t> </a:t>
            </a:r>
            <a:r>
              <a:rPr lang="ru-RU" sz="2000" b="1" i="1" dirty="0" err="1"/>
              <a:t>договір</a:t>
            </a:r>
            <a:r>
              <a:rPr lang="ru-RU" sz="2000" b="1" i="1" dirty="0"/>
              <a:t>.</a:t>
            </a:r>
            <a:br>
              <a:rPr lang="ru-RU" sz="2000" b="1" i="1" dirty="0"/>
            </a:br>
            <a:r>
              <a:rPr lang="ru-RU" sz="2000" b="1" i="1" dirty="0"/>
              <a:t>За </a:t>
            </a:r>
            <a:r>
              <a:rPr lang="ru-RU" sz="2000" b="1" i="1" dirty="0" err="1"/>
              <a:t>працівниками</a:t>
            </a:r>
            <a:r>
              <a:rPr lang="ru-RU" sz="2000" b="1" i="1" dirty="0"/>
              <a:t>, </a:t>
            </a:r>
            <a:r>
              <a:rPr lang="ru-RU" sz="2000" b="1" i="1" dirty="0" err="1"/>
              <a:t>залученими</a:t>
            </a:r>
            <a:r>
              <a:rPr lang="ru-RU" sz="2000" b="1" i="1" dirty="0"/>
              <a:t> до </a:t>
            </a:r>
            <a:r>
              <a:rPr lang="ru-RU" sz="2000" b="1" i="1" dirty="0" err="1"/>
              <a:t>виконання</a:t>
            </a:r>
            <a:r>
              <a:rPr lang="ru-RU" sz="2000" b="1" i="1" dirty="0"/>
              <a:t> </a:t>
            </a:r>
            <a:r>
              <a:rPr lang="ru-RU" sz="2000" b="1" i="1" dirty="0" err="1"/>
              <a:t>суспільно</a:t>
            </a:r>
            <a:r>
              <a:rPr lang="ru-RU" sz="2000" b="1" i="1" dirty="0"/>
              <a:t> </a:t>
            </a:r>
            <a:r>
              <a:rPr lang="ru-RU" sz="2000" b="1" i="1" dirty="0" err="1"/>
              <a:t>корисних</a:t>
            </a:r>
            <a:r>
              <a:rPr lang="ru-RU" sz="2000" b="1" i="1" dirty="0"/>
              <a:t> </a:t>
            </a:r>
            <a:r>
              <a:rPr lang="ru-RU" sz="2000" b="1" i="1" dirty="0" err="1"/>
              <a:t>робіт</a:t>
            </a:r>
            <a:r>
              <a:rPr lang="ru-RU" sz="2000" b="1" i="1" dirty="0"/>
              <a:t>, на час </a:t>
            </a:r>
            <a:r>
              <a:rPr lang="ru-RU" sz="2000" b="1" i="1" dirty="0" err="1"/>
              <a:t>виконання</a:t>
            </a:r>
            <a:r>
              <a:rPr lang="ru-RU" sz="2000" b="1" i="1" dirty="0"/>
              <a:t> таких </a:t>
            </a:r>
            <a:r>
              <a:rPr lang="ru-RU" sz="2000" b="1" i="1" dirty="0" err="1"/>
              <a:t>робіт</a:t>
            </a:r>
            <a:r>
              <a:rPr lang="ru-RU" sz="2000" b="1" i="1" dirty="0"/>
              <a:t> </a:t>
            </a:r>
            <a:r>
              <a:rPr lang="ru-RU" sz="2000" b="1" i="1" u="sng" dirty="0" err="1"/>
              <a:t>зберігається</a:t>
            </a:r>
            <a:r>
              <a:rPr lang="ru-RU" sz="2000" b="1" i="1" u="sng" dirty="0"/>
              <a:t> </a:t>
            </a:r>
            <a:r>
              <a:rPr lang="ru-RU" sz="2000" b="1" i="1" u="sng" dirty="0" err="1"/>
              <a:t>попереднє</a:t>
            </a:r>
            <a:r>
              <a:rPr lang="ru-RU" sz="2000" b="1" i="1" u="sng" dirty="0"/>
              <a:t> </a:t>
            </a:r>
            <a:r>
              <a:rPr lang="ru-RU" sz="2000" b="1" i="1" u="sng" dirty="0" err="1"/>
              <a:t>місце</a:t>
            </a:r>
            <a:r>
              <a:rPr lang="ru-RU" sz="2000" b="1" i="1" u="sng" dirty="0"/>
              <a:t> </a:t>
            </a:r>
            <a:r>
              <a:rPr lang="ru-RU" sz="2000" b="1" i="1" u="sng" dirty="0" err="1"/>
              <a:t>роботи</a:t>
            </a:r>
            <a:r>
              <a:rPr lang="ru-RU" sz="2000" b="1" i="1" u="sng" dirty="0"/>
              <a:t> (посада).</a:t>
            </a:r>
            <a:br>
              <a:rPr lang="ru-RU" sz="2000" b="1" i="1" dirty="0"/>
            </a:br>
            <a:endParaRPr lang="en-US" sz="2000" b="1" i="1" dirty="0"/>
          </a:p>
        </p:txBody>
      </p:sp>
      <p:sp>
        <p:nvSpPr>
          <p:cNvPr id="3" name="Объект 2"/>
          <p:cNvSpPr>
            <a:spLocks noGrp="1"/>
          </p:cNvSpPr>
          <p:nvPr>
            <p:ph idx="1"/>
          </p:nvPr>
        </p:nvSpPr>
        <p:spPr/>
        <p:txBody>
          <a:bodyPr/>
          <a:lstStyle/>
          <a:p>
            <a:pPr algn="ctr"/>
            <a:r>
              <a:rPr lang="uk-UA" sz="2800" b="1" dirty="0"/>
              <a:t>Забороняється</a:t>
            </a:r>
            <a:r>
              <a:rPr lang="uk-UA" sz="2800" dirty="0"/>
              <a:t> </a:t>
            </a:r>
          </a:p>
          <a:p>
            <a:endParaRPr lang="uk-UA" dirty="0"/>
          </a:p>
          <a:p>
            <a:pPr algn="just"/>
            <a:r>
              <a:rPr lang="uk-UA" b="1" i="1" dirty="0">
                <a:solidFill>
                  <a:srgbClr val="FF0000"/>
                </a:solidFill>
              </a:rPr>
              <a:t>залучати до суспільно корисних робіт малолітніх дітей та дітей віком від чотирнадцяти до п'ятнадцяти років, жінок, які мають дітей віком до трьох років, а також вагітних жінок у разі, коли виконання таких робіт може негативно вплинути на стан їх здоров'я.</a:t>
            </a:r>
            <a:endParaRPr lang="en-US" b="1" i="1" dirty="0">
              <a:solidFill>
                <a:srgbClr val="FF0000"/>
              </a:solidFill>
            </a:endParaRPr>
          </a:p>
        </p:txBody>
      </p:sp>
      <p:sp>
        <p:nvSpPr>
          <p:cNvPr id="4" name="Стрелка вниз 3"/>
          <p:cNvSpPr/>
          <p:nvPr/>
        </p:nvSpPr>
        <p:spPr>
          <a:xfrm>
            <a:off x="6095999" y="3095538"/>
            <a:ext cx="484632" cy="5201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98623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200" b="1" dirty="0"/>
              <a:t>Хто забезпечує?</a:t>
            </a:r>
            <a:endParaRPr lang="en-US" sz="3200" b="1" dirty="0"/>
          </a:p>
        </p:txBody>
      </p:sp>
      <p:sp>
        <p:nvSpPr>
          <p:cNvPr id="3" name="Объект 2"/>
          <p:cNvSpPr>
            <a:spLocks noGrp="1"/>
          </p:cNvSpPr>
          <p:nvPr>
            <p:ph idx="1"/>
          </p:nvPr>
        </p:nvSpPr>
        <p:spPr/>
        <p:txBody>
          <a:bodyPr>
            <a:normAutofit/>
          </a:bodyPr>
          <a:lstStyle/>
          <a:p>
            <a:pPr algn="just"/>
            <a:r>
              <a:rPr lang="uk-UA" sz="2800" dirty="0"/>
              <a:t>Оповіщення, збір і комплектування груп працездатних осіб, що залучаються до виконання суспільно корисних робіт, </a:t>
            </a:r>
          </a:p>
          <a:p>
            <a:pPr algn="just"/>
            <a:endParaRPr lang="uk-UA" sz="2800" i="1" dirty="0"/>
          </a:p>
          <a:p>
            <a:pPr algn="just"/>
            <a:r>
              <a:rPr lang="uk-UA" sz="2800" i="1" dirty="0"/>
              <a:t>безпосередньо забезпечується військовим командуванням за сприяння сільських та селищних голів, керівників підприємств (включаючи житлово-експлуатаційні підприємства, навчальні заклади тощо).</a:t>
            </a:r>
            <a:r>
              <a:rPr lang="uk-UA" sz="2800" dirty="0"/>
              <a:t> </a:t>
            </a:r>
            <a:endParaRPr lang="en-US" sz="2800" dirty="0"/>
          </a:p>
        </p:txBody>
      </p:sp>
      <p:sp>
        <p:nvSpPr>
          <p:cNvPr id="4" name="Стрелка вниз 3"/>
          <p:cNvSpPr/>
          <p:nvPr/>
        </p:nvSpPr>
        <p:spPr>
          <a:xfrm flipH="1">
            <a:off x="6123963" y="3632433"/>
            <a:ext cx="587230" cy="38589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50759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Що важливо?</a:t>
            </a:r>
            <a:endParaRPr lang="en-US" dirty="0"/>
          </a:p>
        </p:txBody>
      </p:sp>
      <p:sp>
        <p:nvSpPr>
          <p:cNvPr id="3" name="Объект 2"/>
          <p:cNvSpPr>
            <a:spLocks noGrp="1"/>
          </p:cNvSpPr>
          <p:nvPr>
            <p:ph idx="1"/>
          </p:nvPr>
        </p:nvSpPr>
        <p:spPr/>
        <p:txBody>
          <a:bodyPr/>
          <a:lstStyle/>
          <a:p>
            <a:pPr algn="just"/>
            <a:r>
              <a:rPr lang="uk-UA" dirty="0"/>
              <a:t>Виконання суспільно корисних робіт на радіаційно або хімічно забруднених територіях, у районах виникнення небезпечних і особливо небезпечних інфекційних </a:t>
            </a:r>
            <a:r>
              <a:rPr lang="uk-UA" dirty="0" err="1"/>
              <a:t>хвороб</a:t>
            </a:r>
            <a:r>
              <a:rPr lang="uk-UA" dirty="0"/>
              <a:t>, місцях розташування вибухонебезпечних предметів </a:t>
            </a:r>
          </a:p>
          <a:p>
            <a:pPr algn="just"/>
            <a:r>
              <a:rPr lang="uk-UA" b="1" i="1" u="sng" dirty="0"/>
              <a:t>допускається виключно за письмовою згодою особи, яка виявила бажання бути залученою до їх виконання, з дотриманням вимог законодавства про охорону праці.</a:t>
            </a:r>
            <a:endParaRPr lang="en-US" b="1" i="1" u="sng" dirty="0"/>
          </a:p>
        </p:txBody>
      </p:sp>
    </p:spTree>
    <p:extLst>
      <p:ext uri="{BB962C8B-B14F-4D97-AF65-F5344CB8AC3E}">
        <p14:creationId xmlns:p14="http://schemas.microsoft.com/office/powerpoint/2010/main" val="1220089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200" dirty="0"/>
              <a:t>.</a:t>
            </a:r>
            <a:br>
              <a:rPr lang="ru-RU" dirty="0"/>
            </a:br>
            <a:r>
              <a:rPr lang="ru-RU" sz="3600" u="sng" dirty="0" err="1"/>
              <a:t>Працівникам</a:t>
            </a:r>
            <a:r>
              <a:rPr lang="ru-RU" sz="3600" u="sng" dirty="0"/>
              <a:t> </a:t>
            </a:r>
            <a:r>
              <a:rPr lang="ru-RU" sz="3600" u="sng" dirty="0" err="1"/>
              <a:t>функціонуючих</a:t>
            </a:r>
            <a:r>
              <a:rPr lang="ru-RU" sz="3600" u="sng" dirty="0"/>
              <a:t> в </a:t>
            </a:r>
            <a:r>
              <a:rPr lang="ru-RU" sz="3600" u="sng" dirty="0" err="1"/>
              <a:t>умовах</a:t>
            </a:r>
            <a:r>
              <a:rPr lang="ru-RU" sz="3600" u="sng" dirty="0"/>
              <a:t> </a:t>
            </a:r>
            <a:r>
              <a:rPr lang="ru-RU" sz="3600" u="sng" dirty="0" err="1"/>
              <a:t>воєнного</a:t>
            </a:r>
            <a:r>
              <a:rPr lang="ru-RU" sz="3600" u="sng" dirty="0"/>
              <a:t> стану </a:t>
            </a:r>
            <a:r>
              <a:rPr lang="ru-RU" sz="3600" u="sng" dirty="0" err="1"/>
              <a:t>підприємств</a:t>
            </a:r>
            <a:r>
              <a:rPr lang="ru-RU" sz="3600" u="sng" dirty="0"/>
              <a:t> за </a:t>
            </a:r>
            <a:r>
              <a:rPr lang="ru-RU" sz="3600" u="sng" dirty="0" err="1"/>
              <a:t>виконання</a:t>
            </a:r>
            <a:r>
              <a:rPr lang="ru-RU" sz="3600" u="sng" dirty="0"/>
              <a:t> </a:t>
            </a:r>
            <a:r>
              <a:rPr lang="ru-RU" sz="3600" u="sng" dirty="0" err="1"/>
              <a:t>суспільно</a:t>
            </a:r>
            <a:r>
              <a:rPr lang="ru-RU" sz="3600" u="sng" dirty="0"/>
              <a:t> </a:t>
            </a:r>
            <a:r>
              <a:rPr lang="ru-RU" sz="3600" u="sng" dirty="0" err="1"/>
              <a:t>корисних</a:t>
            </a:r>
            <a:r>
              <a:rPr lang="ru-RU" sz="3600" u="sng" dirty="0"/>
              <a:t> </a:t>
            </a:r>
            <a:r>
              <a:rPr lang="ru-RU" sz="3600" u="sng" dirty="0" err="1"/>
              <a:t>робіт</a:t>
            </a:r>
            <a:endParaRPr lang="en-US" sz="3600" u="sng" dirty="0"/>
          </a:p>
        </p:txBody>
      </p:sp>
      <p:sp>
        <p:nvSpPr>
          <p:cNvPr id="3" name="Объект 2"/>
          <p:cNvSpPr>
            <a:spLocks noGrp="1"/>
          </p:cNvSpPr>
          <p:nvPr>
            <p:ph idx="1"/>
          </p:nvPr>
        </p:nvSpPr>
        <p:spPr/>
        <p:txBody>
          <a:bodyPr>
            <a:normAutofit/>
          </a:bodyPr>
          <a:lstStyle/>
          <a:p>
            <a:pPr algn="just"/>
            <a:r>
              <a:rPr lang="ru-RU" sz="2800" b="1" dirty="0" err="1"/>
              <a:t>забезпечується</a:t>
            </a:r>
            <a:r>
              <a:rPr lang="ru-RU" sz="2800" b="1" dirty="0"/>
              <a:t> оплата </a:t>
            </a:r>
            <a:r>
              <a:rPr lang="ru-RU" sz="2800" b="1" dirty="0" err="1"/>
              <a:t>відповідно</a:t>
            </a:r>
            <a:r>
              <a:rPr lang="ru-RU" sz="2800" b="1" dirty="0"/>
              <a:t> до умов оплати </a:t>
            </a:r>
            <a:r>
              <a:rPr lang="ru-RU" sz="2800" b="1" dirty="0" err="1"/>
              <a:t>праці</a:t>
            </a:r>
            <a:r>
              <a:rPr lang="ru-RU" sz="2800" b="1" dirty="0"/>
              <a:t>, </a:t>
            </a:r>
            <a:r>
              <a:rPr lang="ru-RU" sz="2800" b="1" dirty="0" err="1"/>
              <a:t>встановлених</a:t>
            </a:r>
            <a:r>
              <a:rPr lang="ru-RU" sz="2800" b="1" dirty="0"/>
              <a:t> за </a:t>
            </a:r>
            <a:r>
              <a:rPr lang="ru-RU" sz="2800" b="1" dirty="0" err="1"/>
              <a:t>професією</a:t>
            </a:r>
            <a:r>
              <a:rPr lang="ru-RU" sz="2800" b="1" dirty="0"/>
              <a:t> (</a:t>
            </a:r>
            <a:r>
              <a:rPr lang="ru-RU" sz="2800" b="1" dirty="0" err="1"/>
              <a:t>посадою</a:t>
            </a:r>
            <a:r>
              <a:rPr lang="ru-RU" sz="2800" b="1" dirty="0"/>
              <a:t>), </a:t>
            </a:r>
            <a:r>
              <a:rPr lang="ru-RU" sz="2800" dirty="0"/>
              <a:t>на яку </a:t>
            </a:r>
            <a:r>
              <a:rPr lang="ru-RU" sz="2800" dirty="0" err="1"/>
              <a:t>їх</a:t>
            </a:r>
            <a:r>
              <a:rPr lang="ru-RU" sz="2800" dirty="0"/>
              <a:t> </a:t>
            </a:r>
            <a:r>
              <a:rPr lang="ru-RU" sz="2800" dirty="0" err="1"/>
              <a:t>зараховано</a:t>
            </a:r>
            <a:r>
              <a:rPr lang="ru-RU" sz="2800" dirty="0"/>
              <a:t>, </a:t>
            </a:r>
          </a:p>
          <a:p>
            <a:pPr algn="just"/>
            <a:r>
              <a:rPr lang="ru-RU" sz="2800" dirty="0"/>
              <a:t>і </a:t>
            </a:r>
            <a:r>
              <a:rPr lang="ru-RU" sz="2800" b="1" dirty="0" err="1"/>
              <a:t>розмір</a:t>
            </a:r>
            <a:r>
              <a:rPr lang="ru-RU" sz="2800" b="1" dirty="0"/>
              <a:t> </a:t>
            </a:r>
            <a:r>
              <a:rPr lang="ru-RU" sz="2800" dirty="0" err="1"/>
              <a:t>такої</a:t>
            </a:r>
            <a:r>
              <a:rPr lang="ru-RU" sz="2800" dirty="0"/>
              <a:t> оплати </a:t>
            </a:r>
            <a:r>
              <a:rPr lang="ru-RU" sz="2800" b="1" u="sng" dirty="0">
                <a:solidFill>
                  <a:srgbClr val="FF0000"/>
                </a:solidFill>
              </a:rPr>
              <a:t>не </a:t>
            </a:r>
            <a:r>
              <a:rPr lang="ru-RU" sz="2800" b="1" u="sng" dirty="0" err="1">
                <a:solidFill>
                  <a:srgbClr val="FF0000"/>
                </a:solidFill>
              </a:rPr>
              <a:t>може</a:t>
            </a:r>
            <a:r>
              <a:rPr lang="ru-RU" sz="2800" b="1" u="sng" dirty="0">
                <a:solidFill>
                  <a:srgbClr val="FF0000"/>
                </a:solidFill>
              </a:rPr>
              <a:t> бути </a:t>
            </a:r>
            <a:r>
              <a:rPr lang="ru-RU" sz="2800" b="1" u="sng" dirty="0" err="1">
                <a:solidFill>
                  <a:srgbClr val="FF0000"/>
                </a:solidFill>
              </a:rPr>
              <a:t>нижчим</a:t>
            </a:r>
            <a:r>
              <a:rPr lang="ru-RU" sz="2800" b="1" u="sng" dirty="0">
                <a:solidFill>
                  <a:srgbClr val="FF0000"/>
                </a:solidFill>
              </a:rPr>
              <a:t> </a:t>
            </a:r>
            <a:r>
              <a:rPr lang="ru-RU" sz="2800" b="1" u="sng" dirty="0" err="1">
                <a:solidFill>
                  <a:srgbClr val="FF0000"/>
                </a:solidFill>
              </a:rPr>
              <a:t>від</a:t>
            </a:r>
            <a:r>
              <a:rPr lang="ru-RU" sz="2800" b="1" u="sng" dirty="0">
                <a:solidFill>
                  <a:srgbClr val="FF0000"/>
                </a:solidFill>
              </a:rPr>
              <a:t> </a:t>
            </a:r>
            <a:r>
              <a:rPr lang="ru-RU" sz="2800" b="1" u="sng" dirty="0" err="1">
                <a:solidFill>
                  <a:srgbClr val="FF0000"/>
                </a:solidFill>
              </a:rPr>
              <a:t>розміру</a:t>
            </a:r>
            <a:r>
              <a:rPr lang="ru-RU" sz="2800" b="1" u="sng" dirty="0">
                <a:solidFill>
                  <a:srgbClr val="FF0000"/>
                </a:solidFill>
              </a:rPr>
              <a:t> </a:t>
            </a:r>
            <a:r>
              <a:rPr lang="ru-RU" sz="2800" b="1" u="sng" dirty="0" err="1">
                <a:solidFill>
                  <a:srgbClr val="FF0000"/>
                </a:solidFill>
              </a:rPr>
              <a:t>середньої</a:t>
            </a:r>
            <a:r>
              <a:rPr lang="ru-RU" sz="2800" b="1" u="sng" dirty="0">
                <a:solidFill>
                  <a:srgbClr val="FF0000"/>
                </a:solidFill>
              </a:rPr>
              <a:t> </a:t>
            </a:r>
            <a:r>
              <a:rPr lang="ru-RU" sz="2800" b="1" u="sng" dirty="0" err="1">
                <a:solidFill>
                  <a:srgbClr val="FF0000"/>
                </a:solidFill>
              </a:rPr>
              <a:t>заробітної</a:t>
            </a:r>
            <a:r>
              <a:rPr lang="ru-RU" sz="2800" b="1" u="sng" dirty="0">
                <a:solidFill>
                  <a:srgbClr val="FF0000"/>
                </a:solidFill>
              </a:rPr>
              <a:t> плати за </a:t>
            </a:r>
            <a:r>
              <a:rPr lang="ru-RU" sz="2800" b="1" u="sng" dirty="0" err="1">
                <a:solidFill>
                  <a:srgbClr val="FF0000"/>
                </a:solidFill>
              </a:rPr>
              <a:t>основним</a:t>
            </a:r>
            <a:r>
              <a:rPr lang="ru-RU" sz="2800" b="1" u="sng" dirty="0">
                <a:solidFill>
                  <a:srgbClr val="FF0000"/>
                </a:solidFill>
              </a:rPr>
              <a:t> </a:t>
            </a:r>
            <a:r>
              <a:rPr lang="ru-RU" sz="2800" b="1" u="sng" dirty="0" err="1">
                <a:solidFill>
                  <a:srgbClr val="FF0000"/>
                </a:solidFill>
              </a:rPr>
              <a:t>місцем</a:t>
            </a:r>
            <a:r>
              <a:rPr lang="ru-RU" sz="2800" b="1" u="sng" dirty="0">
                <a:solidFill>
                  <a:srgbClr val="FF0000"/>
                </a:solidFill>
              </a:rPr>
              <a:t> </a:t>
            </a:r>
            <a:r>
              <a:rPr lang="ru-RU" sz="2800" b="1" u="sng" dirty="0" err="1">
                <a:solidFill>
                  <a:srgbClr val="FF0000"/>
                </a:solidFill>
              </a:rPr>
              <a:t>роботи</a:t>
            </a:r>
            <a:r>
              <a:rPr lang="ru-RU" sz="2800" b="1" u="sng" dirty="0">
                <a:solidFill>
                  <a:srgbClr val="FF0000"/>
                </a:solidFill>
              </a:rPr>
              <a:t> !!!!</a:t>
            </a:r>
            <a:endParaRPr lang="en-US" sz="2800" b="1" u="sng" dirty="0">
              <a:solidFill>
                <a:srgbClr val="FF0000"/>
              </a:solidFill>
            </a:endParaRPr>
          </a:p>
        </p:txBody>
      </p:sp>
      <p:sp>
        <p:nvSpPr>
          <p:cNvPr id="4" name="Стрелка вниз 3"/>
          <p:cNvSpPr/>
          <p:nvPr/>
        </p:nvSpPr>
        <p:spPr>
          <a:xfrm>
            <a:off x="6107185" y="2365695"/>
            <a:ext cx="484632" cy="37750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0146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600" i="1" dirty="0" err="1"/>
              <a:t>Іншим</a:t>
            </a:r>
            <a:r>
              <a:rPr lang="ru-RU" sz="3600" i="1" dirty="0"/>
              <a:t> </a:t>
            </a:r>
            <a:r>
              <a:rPr lang="ru-RU" sz="3600" i="1" dirty="0" err="1"/>
              <a:t>працездатним</a:t>
            </a:r>
            <a:r>
              <a:rPr lang="ru-RU" sz="3600" i="1" dirty="0"/>
              <a:t> особам за </a:t>
            </a:r>
            <a:r>
              <a:rPr lang="ru-RU" sz="3600" i="1" dirty="0" err="1"/>
              <a:t>виконання</a:t>
            </a:r>
            <a:r>
              <a:rPr lang="ru-RU" sz="3600" i="1" dirty="0"/>
              <a:t> </a:t>
            </a:r>
            <a:r>
              <a:rPr lang="ru-RU" sz="3600" i="1" dirty="0" err="1"/>
              <a:t>суспільно</a:t>
            </a:r>
            <a:r>
              <a:rPr lang="ru-RU" sz="3600" i="1" dirty="0"/>
              <a:t> </a:t>
            </a:r>
            <a:r>
              <a:rPr lang="ru-RU" sz="3600" i="1" dirty="0" err="1"/>
              <a:t>корисних</a:t>
            </a:r>
            <a:r>
              <a:rPr lang="ru-RU" sz="3600" i="1" dirty="0"/>
              <a:t> </a:t>
            </a:r>
            <a:r>
              <a:rPr lang="ru-RU" sz="3600" i="1" dirty="0" err="1"/>
              <a:t>робіт</a:t>
            </a:r>
            <a:r>
              <a:rPr lang="ru-RU" sz="3600" i="1" dirty="0"/>
              <a:t> </a:t>
            </a:r>
            <a:r>
              <a:rPr lang="ru-RU" sz="3600" b="1" i="1" dirty="0"/>
              <a:t>оплата </a:t>
            </a:r>
            <a:r>
              <a:rPr lang="ru-RU" sz="3600" b="1" i="1" dirty="0" err="1"/>
              <a:t>забезпечується</a:t>
            </a:r>
            <a:endParaRPr lang="en-US" sz="3600" b="1" i="1" dirty="0"/>
          </a:p>
        </p:txBody>
      </p:sp>
      <p:sp>
        <p:nvSpPr>
          <p:cNvPr id="3" name="Объект 2"/>
          <p:cNvSpPr>
            <a:spLocks noGrp="1"/>
          </p:cNvSpPr>
          <p:nvPr>
            <p:ph idx="1"/>
          </p:nvPr>
        </p:nvSpPr>
        <p:spPr/>
        <p:txBody>
          <a:bodyPr/>
          <a:lstStyle/>
          <a:p>
            <a:pPr algn="just"/>
            <a:r>
              <a:rPr lang="ru-RU" dirty="0" err="1"/>
              <a:t>відповідно</a:t>
            </a:r>
            <a:r>
              <a:rPr lang="ru-RU" dirty="0"/>
              <a:t> до умов оплати </a:t>
            </a:r>
            <a:r>
              <a:rPr lang="ru-RU" dirty="0" err="1"/>
              <a:t>праці</a:t>
            </a:r>
            <a:r>
              <a:rPr lang="ru-RU" dirty="0"/>
              <a:t>, </a:t>
            </a:r>
            <a:r>
              <a:rPr lang="ru-RU" dirty="0" err="1"/>
              <a:t>встановлених</a:t>
            </a:r>
            <a:r>
              <a:rPr lang="ru-RU" dirty="0"/>
              <a:t> за </a:t>
            </a:r>
            <a:r>
              <a:rPr lang="ru-RU" dirty="0" err="1"/>
              <a:t>професією</a:t>
            </a:r>
            <a:r>
              <a:rPr lang="ru-RU" dirty="0"/>
              <a:t> (</a:t>
            </a:r>
            <a:r>
              <a:rPr lang="ru-RU" dirty="0" err="1"/>
              <a:t>посадою</a:t>
            </a:r>
            <a:r>
              <a:rPr lang="ru-RU" dirty="0"/>
              <a:t>), на яку </a:t>
            </a:r>
            <a:r>
              <a:rPr lang="ru-RU" dirty="0" err="1"/>
              <a:t>їх</a:t>
            </a:r>
            <a:r>
              <a:rPr lang="ru-RU" dirty="0"/>
              <a:t> </a:t>
            </a:r>
            <a:r>
              <a:rPr lang="ru-RU" dirty="0" err="1"/>
              <a:t>зараховано</a:t>
            </a:r>
            <a:r>
              <a:rPr lang="ru-RU" dirty="0"/>
              <a:t>, і </a:t>
            </a:r>
            <a:r>
              <a:rPr lang="ru-RU" dirty="0" err="1"/>
              <a:t>розмір</a:t>
            </a:r>
            <a:r>
              <a:rPr lang="ru-RU" dirty="0"/>
              <a:t> </a:t>
            </a:r>
            <a:r>
              <a:rPr lang="ru-RU" dirty="0" err="1"/>
              <a:t>такої</a:t>
            </a:r>
            <a:r>
              <a:rPr lang="ru-RU" dirty="0"/>
              <a:t> оплати у </a:t>
            </a:r>
            <a:r>
              <a:rPr lang="ru-RU" dirty="0" err="1"/>
              <a:t>разі</a:t>
            </a:r>
            <a:r>
              <a:rPr lang="ru-RU" dirty="0"/>
              <a:t> </a:t>
            </a:r>
            <a:r>
              <a:rPr lang="ru-RU" dirty="0" err="1"/>
              <a:t>виконання</a:t>
            </a:r>
            <a:r>
              <a:rPr lang="ru-RU" dirty="0"/>
              <a:t> </a:t>
            </a:r>
            <a:r>
              <a:rPr lang="ru-RU" dirty="0" err="1"/>
              <a:t>норми</a:t>
            </a:r>
            <a:r>
              <a:rPr lang="ru-RU" dirty="0"/>
              <a:t> </a:t>
            </a:r>
            <a:r>
              <a:rPr lang="ru-RU" dirty="0" err="1"/>
              <a:t>праці</a:t>
            </a:r>
            <a:r>
              <a:rPr lang="ru-RU" dirty="0"/>
              <a:t> </a:t>
            </a:r>
            <a:r>
              <a:rPr lang="ru-RU" b="1" i="1" dirty="0"/>
              <a:t>не </a:t>
            </a:r>
            <a:r>
              <a:rPr lang="ru-RU" b="1" i="1" dirty="0" err="1"/>
              <a:t>може</a:t>
            </a:r>
            <a:r>
              <a:rPr lang="ru-RU" b="1" i="1" dirty="0"/>
              <a:t> бути </a:t>
            </a:r>
            <a:r>
              <a:rPr lang="ru-RU" b="1" i="1" dirty="0" err="1"/>
              <a:t>нижчим</a:t>
            </a:r>
            <a:r>
              <a:rPr lang="ru-RU" b="1" i="1" dirty="0"/>
              <a:t> </a:t>
            </a:r>
            <a:r>
              <a:rPr lang="ru-RU" b="1" i="1" dirty="0" err="1"/>
              <a:t>від</a:t>
            </a:r>
            <a:r>
              <a:rPr lang="ru-RU" b="1" i="1" dirty="0"/>
              <a:t> </a:t>
            </a:r>
            <a:r>
              <a:rPr lang="ru-RU" b="1" i="1" dirty="0" err="1"/>
              <a:t>розміру</a:t>
            </a:r>
            <a:r>
              <a:rPr lang="ru-RU" b="1" i="1" dirty="0"/>
              <a:t> </a:t>
            </a:r>
            <a:r>
              <a:rPr lang="ru-RU" b="1" i="1" dirty="0" err="1"/>
              <a:t>мінімальної</a:t>
            </a:r>
            <a:r>
              <a:rPr lang="ru-RU" b="1" i="1" dirty="0"/>
              <a:t> </a:t>
            </a:r>
            <a:r>
              <a:rPr lang="ru-RU" b="1" i="1" dirty="0" err="1"/>
              <a:t>заробітної</a:t>
            </a:r>
            <a:r>
              <a:rPr lang="ru-RU" b="1" i="1" dirty="0"/>
              <a:t> плати, </a:t>
            </a:r>
            <a:r>
              <a:rPr lang="ru-RU" dirty="0" err="1"/>
              <a:t>встановленого</a:t>
            </a:r>
            <a:r>
              <a:rPr lang="ru-RU" dirty="0"/>
              <a:t> на дату </a:t>
            </a:r>
            <a:r>
              <a:rPr lang="ru-RU" dirty="0" err="1"/>
              <a:t>її</a:t>
            </a:r>
            <a:r>
              <a:rPr lang="ru-RU" dirty="0"/>
              <a:t> </a:t>
            </a:r>
            <a:r>
              <a:rPr lang="ru-RU" dirty="0" err="1"/>
              <a:t>нарахування</a:t>
            </a:r>
            <a:r>
              <a:rPr lang="ru-RU" dirty="0"/>
              <a:t> за </a:t>
            </a:r>
            <a:r>
              <a:rPr lang="ru-RU" dirty="0" err="1"/>
              <a:t>повністю</a:t>
            </a:r>
            <a:r>
              <a:rPr lang="ru-RU" dirty="0"/>
              <a:t> </a:t>
            </a:r>
            <a:r>
              <a:rPr lang="ru-RU" dirty="0" err="1"/>
              <a:t>виконану</a:t>
            </a:r>
            <a:r>
              <a:rPr lang="ru-RU" dirty="0"/>
              <a:t> </a:t>
            </a:r>
            <a:r>
              <a:rPr lang="ru-RU" dirty="0" err="1"/>
              <a:t>місячну</a:t>
            </a:r>
            <a:r>
              <a:rPr lang="ru-RU" dirty="0"/>
              <a:t> (</a:t>
            </a:r>
            <a:r>
              <a:rPr lang="ru-RU" dirty="0" err="1"/>
              <a:t>годинну</a:t>
            </a:r>
            <a:r>
              <a:rPr lang="ru-RU" dirty="0"/>
              <a:t>) норму </a:t>
            </a:r>
            <a:r>
              <a:rPr lang="ru-RU" dirty="0" err="1"/>
              <a:t>праці</a:t>
            </a:r>
            <a:r>
              <a:rPr lang="ru-RU" dirty="0"/>
              <a:t>, </a:t>
            </a:r>
            <a:r>
              <a:rPr lang="ru-RU" dirty="0" err="1"/>
              <a:t>встановлену</a:t>
            </a:r>
            <a:r>
              <a:rPr lang="ru-RU" dirty="0"/>
              <a:t> з </a:t>
            </a:r>
            <a:r>
              <a:rPr lang="ru-RU" dirty="0" err="1"/>
              <a:t>урахуванням</a:t>
            </a:r>
            <a:r>
              <a:rPr lang="ru-RU" dirty="0"/>
              <a:t> </a:t>
            </a:r>
            <a:r>
              <a:rPr lang="ru-RU" dirty="0" err="1"/>
              <a:t>положень</a:t>
            </a:r>
            <a:r>
              <a:rPr lang="ru-RU" dirty="0"/>
              <a:t> </a:t>
            </a:r>
            <a:r>
              <a:rPr lang="ru-RU" dirty="0" err="1"/>
              <a:t>Законів</a:t>
            </a:r>
            <a:r>
              <a:rPr lang="ru-RU" dirty="0"/>
              <a:t> </a:t>
            </a:r>
            <a:r>
              <a:rPr lang="ru-RU" dirty="0" err="1"/>
              <a:t>України</a:t>
            </a:r>
            <a:r>
              <a:rPr lang="ru-RU" dirty="0"/>
              <a:t> </a:t>
            </a:r>
            <a:r>
              <a:rPr lang="ru-RU" u="sng" dirty="0">
                <a:hlinkClick r:id="rId2"/>
              </a:rPr>
              <a:t>“Про оплату </a:t>
            </a:r>
            <a:r>
              <a:rPr lang="ru-RU" u="sng" dirty="0" err="1">
                <a:hlinkClick r:id="rId2"/>
              </a:rPr>
              <a:t>праці</a:t>
            </a:r>
            <a:r>
              <a:rPr lang="ru-RU" u="sng" dirty="0">
                <a:hlinkClick r:id="rId2"/>
              </a:rPr>
              <a:t>”</a:t>
            </a:r>
            <a:r>
              <a:rPr lang="ru-RU" dirty="0"/>
              <a:t> та </a:t>
            </a:r>
            <a:r>
              <a:rPr lang="ru-RU" u="sng" dirty="0">
                <a:hlinkClick r:id="rId3"/>
              </a:rPr>
              <a:t>“Про </a:t>
            </a:r>
            <a:r>
              <a:rPr lang="ru-RU" u="sng" dirty="0" err="1">
                <a:hlinkClick r:id="rId3"/>
              </a:rPr>
              <a:t>організацію</a:t>
            </a:r>
            <a:r>
              <a:rPr lang="ru-RU" u="sng" dirty="0">
                <a:hlinkClick r:id="rId3"/>
              </a:rPr>
              <a:t> </a:t>
            </a:r>
            <a:r>
              <a:rPr lang="ru-RU" u="sng" dirty="0" err="1">
                <a:hlinkClick r:id="rId3"/>
              </a:rPr>
              <a:t>трудових</a:t>
            </a:r>
            <a:r>
              <a:rPr lang="ru-RU" u="sng" dirty="0">
                <a:hlinkClick r:id="rId3"/>
              </a:rPr>
              <a:t> </a:t>
            </a:r>
            <a:r>
              <a:rPr lang="ru-RU" u="sng" dirty="0" err="1">
                <a:hlinkClick r:id="rId3"/>
              </a:rPr>
              <a:t>відносин</a:t>
            </a:r>
            <a:r>
              <a:rPr lang="ru-RU" u="sng" dirty="0">
                <a:hlinkClick r:id="rId3"/>
              </a:rPr>
              <a:t> в </a:t>
            </a:r>
            <a:r>
              <a:rPr lang="ru-RU" u="sng" dirty="0" err="1">
                <a:hlinkClick r:id="rId3"/>
              </a:rPr>
              <a:t>умовах</a:t>
            </a:r>
            <a:r>
              <a:rPr lang="ru-RU" u="sng" dirty="0">
                <a:hlinkClick r:id="rId3"/>
              </a:rPr>
              <a:t> </a:t>
            </a:r>
            <a:r>
              <a:rPr lang="ru-RU" u="sng" dirty="0" err="1">
                <a:hlinkClick r:id="rId3"/>
              </a:rPr>
              <a:t>воєнного</a:t>
            </a:r>
            <a:r>
              <a:rPr lang="ru-RU" u="sng" dirty="0">
                <a:hlinkClick r:id="rId3"/>
              </a:rPr>
              <a:t> стану”</a:t>
            </a:r>
            <a:r>
              <a:rPr lang="ru-RU" dirty="0"/>
              <a:t>.</a:t>
            </a:r>
          </a:p>
          <a:p>
            <a:endParaRPr lang="en-US" dirty="0"/>
          </a:p>
        </p:txBody>
      </p:sp>
    </p:spTree>
    <p:extLst>
      <p:ext uri="{BB962C8B-B14F-4D97-AF65-F5344CB8AC3E}">
        <p14:creationId xmlns:p14="http://schemas.microsoft.com/office/powerpoint/2010/main" val="19395688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b="1" dirty="0"/>
              <a:t>ОРІЄНТОВНИЙ ПЕРЕЛІК</a:t>
            </a:r>
            <a:br>
              <a:rPr lang="ru-RU" sz="2800" dirty="0"/>
            </a:br>
            <a:r>
              <a:rPr lang="ru-RU" sz="2800" b="1" dirty="0" err="1"/>
              <a:t>суспільно</a:t>
            </a:r>
            <a:r>
              <a:rPr lang="ru-RU" sz="2800" b="1" dirty="0"/>
              <a:t> </a:t>
            </a:r>
            <a:r>
              <a:rPr lang="ru-RU" sz="2800" b="1" dirty="0" err="1"/>
              <a:t>корисних</a:t>
            </a:r>
            <a:r>
              <a:rPr lang="ru-RU" sz="2800" b="1" dirty="0"/>
              <a:t> </a:t>
            </a:r>
            <a:r>
              <a:rPr lang="ru-RU" sz="2800" b="1" dirty="0" err="1"/>
              <a:t>робіт</a:t>
            </a:r>
            <a:r>
              <a:rPr lang="ru-RU" sz="2800" b="1" dirty="0"/>
              <a:t>, </a:t>
            </a:r>
            <a:r>
              <a:rPr lang="ru-RU" sz="2800" b="1" dirty="0" err="1"/>
              <a:t>що</a:t>
            </a:r>
            <a:r>
              <a:rPr lang="ru-RU" sz="2800" b="1" dirty="0"/>
              <a:t> </a:t>
            </a:r>
            <a:r>
              <a:rPr lang="ru-RU" sz="2800" b="1" dirty="0" err="1"/>
              <a:t>виконуються</a:t>
            </a:r>
            <a:r>
              <a:rPr lang="ru-RU" sz="2800" b="1" dirty="0"/>
              <a:t> в </a:t>
            </a:r>
            <a:r>
              <a:rPr lang="ru-RU" sz="2800" b="1" dirty="0" err="1"/>
              <a:t>умовах</a:t>
            </a:r>
            <a:r>
              <a:rPr lang="ru-RU" sz="2800" b="1" dirty="0"/>
              <a:t> </a:t>
            </a:r>
            <a:r>
              <a:rPr lang="ru-RU" sz="2800" b="1" dirty="0" err="1"/>
              <a:t>воєнного</a:t>
            </a:r>
            <a:r>
              <a:rPr lang="ru-RU" sz="2800" b="1" dirty="0"/>
              <a:t> стану</a:t>
            </a:r>
            <a:endParaRPr lang="en-US" sz="2800" dirty="0"/>
          </a:p>
        </p:txBody>
      </p:sp>
      <p:sp>
        <p:nvSpPr>
          <p:cNvPr id="3" name="Объект 2"/>
          <p:cNvSpPr>
            <a:spLocks noGrp="1"/>
          </p:cNvSpPr>
          <p:nvPr>
            <p:ph idx="1"/>
          </p:nvPr>
        </p:nvSpPr>
        <p:spPr/>
        <p:txBody>
          <a:bodyPr>
            <a:normAutofit lnSpcReduction="10000"/>
          </a:bodyPr>
          <a:lstStyle/>
          <a:p>
            <a:pPr marL="0" indent="0">
              <a:buNone/>
            </a:pPr>
            <a:r>
              <a:rPr lang="uk-UA" b="1" dirty="0"/>
              <a:t>1)</a:t>
            </a:r>
            <a:r>
              <a:rPr lang="uk-UA" dirty="0"/>
              <a:t> Ремонтно-відновлювальні роботи, насамперед роботи, що виконуються на об’єктах забезпечення життєдіяльності.</a:t>
            </a:r>
          </a:p>
          <a:p>
            <a:pPr marL="0" indent="0">
              <a:buNone/>
            </a:pPr>
            <a:r>
              <a:rPr lang="uk-UA" b="1" dirty="0"/>
              <a:t>2) </a:t>
            </a:r>
            <a:r>
              <a:rPr lang="uk-UA" dirty="0"/>
              <a:t>Розбір завалів, розчищення залізничних колій та автомобільних доріг.</a:t>
            </a:r>
          </a:p>
          <a:p>
            <a:pPr marL="0" indent="0" algn="just">
              <a:buNone/>
            </a:pPr>
            <a:r>
              <a:rPr lang="uk-UA" b="1" dirty="0"/>
              <a:t>3)</a:t>
            </a:r>
            <a:r>
              <a:rPr lang="uk-UA" dirty="0"/>
              <a:t>Будівництво захисних споруд цивільного захисту, </a:t>
            </a:r>
            <a:r>
              <a:rPr lang="uk-UA" dirty="0" err="1"/>
              <a:t>швидкоспоруджуваних</a:t>
            </a:r>
            <a:r>
              <a:rPr lang="uk-UA" dirty="0"/>
              <a:t> захисних споруд цивільного захисту та створення найпростіших </a:t>
            </a:r>
            <a:r>
              <a:rPr lang="uk-UA" dirty="0" err="1"/>
              <a:t>укриттів</a:t>
            </a:r>
            <a:r>
              <a:rPr lang="uk-UA" dirty="0"/>
              <a:t>, протизсувних, </a:t>
            </a:r>
            <a:r>
              <a:rPr lang="uk-UA" dirty="0" err="1"/>
              <a:t>протиповеневих</a:t>
            </a:r>
            <a:r>
              <a:rPr lang="uk-UA" dirty="0"/>
              <a:t>, </a:t>
            </a:r>
            <a:r>
              <a:rPr lang="uk-UA" dirty="0" err="1"/>
              <a:t>протиселевих</a:t>
            </a:r>
            <a:r>
              <a:rPr lang="uk-UA" dirty="0"/>
              <a:t>, протилавинних, протиерозійних та інших інженерних споруд спеціального призначення.</a:t>
            </a:r>
          </a:p>
          <a:p>
            <a:endParaRPr lang="en-US" dirty="0"/>
          </a:p>
        </p:txBody>
      </p:sp>
    </p:spTree>
    <p:extLst>
      <p:ext uri="{BB962C8B-B14F-4D97-AF65-F5344CB8AC3E}">
        <p14:creationId xmlns:p14="http://schemas.microsoft.com/office/powerpoint/2010/main" val="2886370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Цитата дня:</a:t>
            </a:r>
            <a:endParaRPr lang="en-US" dirty="0"/>
          </a:p>
        </p:txBody>
      </p:sp>
      <p:sp>
        <p:nvSpPr>
          <p:cNvPr id="3" name="Объект 2"/>
          <p:cNvSpPr>
            <a:spLocks noGrp="1"/>
          </p:cNvSpPr>
          <p:nvPr>
            <p:ph idx="1"/>
          </p:nvPr>
        </p:nvSpPr>
        <p:spPr/>
        <p:txBody>
          <a:bodyPr>
            <a:normAutofit/>
          </a:bodyPr>
          <a:lstStyle/>
          <a:p>
            <a:pPr marL="0" indent="0" algn="just">
              <a:spcBef>
                <a:spcPts val="0"/>
              </a:spcBef>
              <a:spcAft>
                <a:spcPts val="0"/>
              </a:spcAft>
              <a:buNone/>
            </a:pPr>
            <a:r>
              <a:rPr lang="uk-UA" b="1" i="1" dirty="0">
                <a:solidFill>
                  <a:srgbClr val="002060"/>
                </a:solidFill>
              </a:rPr>
              <a:t>	</a:t>
            </a:r>
          </a:p>
          <a:p>
            <a:pPr marL="0" indent="0" algn="just">
              <a:spcBef>
                <a:spcPts val="0"/>
              </a:spcBef>
              <a:spcAft>
                <a:spcPts val="0"/>
              </a:spcAft>
              <a:buNone/>
            </a:pPr>
            <a:r>
              <a:rPr lang="uk-UA" b="1" i="1" dirty="0">
                <a:solidFill>
                  <a:srgbClr val="002060"/>
                </a:solidFill>
              </a:rPr>
              <a:t>«Ваш час обмежений, не витрачайте його, проживаючи чуже життя. Не попадайтеся на гачок віровчення, яке існує на уявленнях інших людей. Не дозволяйте поглядам інших заглушати свій власний внутрішній голос. І дуже важливо мати мужність слідувати своєму серцю та інтуїції. Вони, так чи інакше, вже знають, що ви дійсно хочете зробити. Все інше – другорядне» ,</a:t>
            </a:r>
          </a:p>
          <a:p>
            <a:pPr marL="0" indent="0" algn="just">
              <a:spcBef>
                <a:spcPts val="0"/>
              </a:spcBef>
              <a:spcAft>
                <a:spcPts val="0"/>
              </a:spcAft>
              <a:buNone/>
            </a:pPr>
            <a:r>
              <a:rPr lang="uk-UA" b="1" i="1" dirty="0">
                <a:solidFill>
                  <a:srgbClr val="002060"/>
                </a:solidFill>
              </a:rPr>
              <a:t>                                                                                           – Стів Джобс.</a:t>
            </a:r>
          </a:p>
          <a:p>
            <a:pPr>
              <a:spcBef>
                <a:spcPts val="0"/>
              </a:spcBef>
              <a:spcAft>
                <a:spcPts val="0"/>
              </a:spcAft>
            </a:pPr>
            <a:endParaRPr lang="en-US" b="1" i="1" dirty="0">
              <a:solidFill>
                <a:srgbClr val="002060"/>
              </a:solidFill>
            </a:endParaRPr>
          </a:p>
        </p:txBody>
      </p:sp>
    </p:spTree>
    <p:extLst>
      <p:ext uri="{BB962C8B-B14F-4D97-AF65-F5344CB8AC3E}">
        <p14:creationId xmlns:p14="http://schemas.microsoft.com/office/powerpoint/2010/main" val="26946714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46833" y="1061828"/>
            <a:ext cx="6140740" cy="1303867"/>
          </a:xfrm>
        </p:spPr>
        <p:txBody>
          <a:bodyPr>
            <a:normAutofit/>
          </a:bodyPr>
          <a:lstStyle/>
          <a:p>
            <a:pPr algn="l"/>
            <a:r>
              <a:rPr lang="uk-UA" sz="2400" b="1" dirty="0"/>
              <a:t>4) </a:t>
            </a:r>
            <a:r>
              <a:rPr lang="uk-UA" sz="2400" dirty="0"/>
              <a:t>Ремонт і будівництво житлових приміщень.</a:t>
            </a:r>
            <a:br>
              <a:rPr lang="uk-UA" sz="2400" dirty="0"/>
            </a:br>
            <a:endParaRPr lang="en-US" sz="2200" dirty="0"/>
          </a:p>
        </p:txBody>
      </p:sp>
      <p:sp>
        <p:nvSpPr>
          <p:cNvPr id="3" name="Объект 2"/>
          <p:cNvSpPr>
            <a:spLocks noGrp="1"/>
          </p:cNvSpPr>
          <p:nvPr>
            <p:ph sz="half" idx="1"/>
          </p:nvPr>
        </p:nvSpPr>
        <p:spPr>
          <a:xfrm>
            <a:off x="1463040" y="2575420"/>
            <a:ext cx="4718304" cy="3504753"/>
          </a:xfrm>
        </p:spPr>
        <p:txBody>
          <a:bodyPr>
            <a:noAutofit/>
          </a:bodyPr>
          <a:lstStyle/>
          <a:p>
            <a:pPr marL="0" indent="0" algn="just">
              <a:buNone/>
            </a:pPr>
            <a:r>
              <a:rPr lang="uk-UA" sz="1800" b="1" dirty="0"/>
              <a:t>5) </a:t>
            </a:r>
            <a:r>
              <a:rPr lang="uk-UA" sz="1800" dirty="0"/>
              <a:t>Роботи з підтримання у готовності захисних споруд цивільного захисту до використання за призначенням та їх експлуатації, пристосування існуючих наземних або підземних приміщень під найпростіші укриття.</a:t>
            </a:r>
          </a:p>
          <a:p>
            <a:pPr marL="0" indent="0" algn="just">
              <a:buNone/>
            </a:pPr>
            <a:r>
              <a:rPr lang="uk-UA" sz="1800" b="1" dirty="0"/>
              <a:t>6)</a:t>
            </a:r>
            <a:r>
              <a:rPr lang="uk-UA" sz="1800" dirty="0"/>
              <a:t>Вантажно-розвантажувальні роботи, що виконуються на залізницях, у портах тощо.</a:t>
            </a:r>
          </a:p>
          <a:p>
            <a:pPr marL="0" indent="0" algn="just">
              <a:buNone/>
            </a:pPr>
            <a:r>
              <a:rPr lang="uk-UA" sz="1800" b="1" dirty="0"/>
              <a:t>7)</a:t>
            </a:r>
            <a:r>
              <a:rPr lang="uk-UA" sz="1800" dirty="0"/>
              <a:t>Сільськогосподарські роботи (весняно-польові роботи, збирання врожаю, сінокосіння).</a:t>
            </a:r>
          </a:p>
        </p:txBody>
      </p:sp>
      <p:sp>
        <p:nvSpPr>
          <p:cNvPr id="4" name="Объект 3"/>
          <p:cNvSpPr>
            <a:spLocks noGrp="1"/>
          </p:cNvSpPr>
          <p:nvPr>
            <p:ph sz="half" idx="2"/>
          </p:nvPr>
        </p:nvSpPr>
        <p:spPr>
          <a:xfrm>
            <a:off x="6181344" y="2365695"/>
            <a:ext cx="4718304" cy="3504753"/>
          </a:xfrm>
        </p:spPr>
        <p:txBody>
          <a:bodyPr>
            <a:normAutofit/>
          </a:bodyPr>
          <a:lstStyle/>
          <a:p>
            <a:pPr marL="0" indent="0" algn="just">
              <a:buNone/>
            </a:pPr>
            <a:endParaRPr lang="uk-UA" sz="1900" dirty="0"/>
          </a:p>
          <a:p>
            <a:pPr marL="0" indent="0" algn="just">
              <a:buNone/>
            </a:pPr>
            <a:endParaRPr lang="uk-UA" sz="1900" dirty="0"/>
          </a:p>
          <a:p>
            <a:pPr marL="0" indent="0" algn="just">
              <a:buNone/>
            </a:pPr>
            <a:r>
              <a:rPr lang="uk-UA" sz="1900" b="1" dirty="0"/>
              <a:t>8)</a:t>
            </a:r>
            <a:r>
              <a:rPr lang="uk-UA" sz="1900" dirty="0"/>
              <a:t>Надання допомоги населенню, насамперед особам з інвалідністю, дітям, громадянам похилого віку, хворим та іншим особам, які не мають можливості самостійно протидіяти несприятливим факторам техногенного, природного та воєнного характеру.</a:t>
            </a:r>
          </a:p>
          <a:p>
            <a:pPr algn="just"/>
            <a:endParaRPr lang="en-US" dirty="0"/>
          </a:p>
          <a:p>
            <a:endParaRPr lang="en-US" dirty="0"/>
          </a:p>
        </p:txBody>
      </p:sp>
    </p:spTree>
    <p:extLst>
      <p:ext uri="{BB962C8B-B14F-4D97-AF65-F5344CB8AC3E}">
        <p14:creationId xmlns:p14="http://schemas.microsoft.com/office/powerpoint/2010/main" val="33440839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2400" b="1" dirty="0"/>
              <a:t>9)</a:t>
            </a:r>
            <a:r>
              <a:rPr lang="uk-UA" sz="2400" dirty="0"/>
              <a:t>Організація забезпечення життєдіяльності громадян, що постраждали внаслідок бойових дій.</a:t>
            </a:r>
            <a:br>
              <a:rPr lang="uk-UA" sz="2400" dirty="0"/>
            </a:br>
            <a:endParaRPr lang="en-US" sz="2400" dirty="0"/>
          </a:p>
        </p:txBody>
      </p:sp>
      <p:sp>
        <p:nvSpPr>
          <p:cNvPr id="3" name="Объект 2"/>
          <p:cNvSpPr>
            <a:spLocks noGrp="1"/>
          </p:cNvSpPr>
          <p:nvPr>
            <p:ph sz="half" idx="1"/>
          </p:nvPr>
        </p:nvSpPr>
        <p:spPr/>
        <p:txBody>
          <a:bodyPr>
            <a:normAutofit fontScale="85000" lnSpcReduction="10000"/>
          </a:bodyPr>
          <a:lstStyle/>
          <a:p>
            <a:pPr marL="0" indent="0" algn="just">
              <a:buNone/>
            </a:pPr>
            <a:r>
              <a:rPr lang="uk-UA" b="1" dirty="0"/>
              <a:t>10)</a:t>
            </a:r>
            <a:r>
              <a:rPr lang="uk-UA" dirty="0"/>
              <a:t> Роботи із забезпечення сталого функціонування об’єктів підвищеної безпеки на випадок надзвичайних ситуацій.</a:t>
            </a:r>
          </a:p>
          <a:p>
            <a:pPr marL="0" indent="0" algn="just">
              <a:buNone/>
            </a:pPr>
            <a:r>
              <a:rPr lang="uk-UA" b="1" dirty="0"/>
              <a:t>11)</a:t>
            </a:r>
            <a:r>
              <a:rPr lang="uk-UA" dirty="0"/>
              <a:t>Роботи, пов’язані з підтриманням громадського порядку. </a:t>
            </a:r>
          </a:p>
          <a:p>
            <a:pPr marL="0" indent="0" algn="just">
              <a:buNone/>
            </a:pPr>
            <a:r>
              <a:rPr lang="uk-UA" b="1" dirty="0"/>
              <a:t>12)</a:t>
            </a:r>
            <a:r>
              <a:rPr lang="uk-UA" dirty="0"/>
              <a:t> Упорядкування, відновлення та благоустрій прибережних смуг, природних джерел та водоймищ, </a:t>
            </a:r>
            <a:r>
              <a:rPr lang="uk-UA" dirty="0" err="1"/>
              <a:t>русел</a:t>
            </a:r>
            <a:r>
              <a:rPr lang="uk-UA" dirty="0"/>
              <a:t> річок, укріплення дамб, мостових споруд.</a:t>
            </a:r>
          </a:p>
          <a:p>
            <a:pPr marL="0" indent="0" algn="just">
              <a:buNone/>
            </a:pPr>
            <a:endParaRPr lang="uk-UA" dirty="0"/>
          </a:p>
          <a:p>
            <a:endParaRPr lang="en-US" dirty="0"/>
          </a:p>
        </p:txBody>
      </p:sp>
      <p:sp>
        <p:nvSpPr>
          <p:cNvPr id="4" name="Объект 3"/>
          <p:cNvSpPr>
            <a:spLocks noGrp="1"/>
          </p:cNvSpPr>
          <p:nvPr>
            <p:ph sz="half" idx="2"/>
          </p:nvPr>
        </p:nvSpPr>
        <p:spPr/>
        <p:txBody>
          <a:bodyPr>
            <a:normAutofit fontScale="85000" lnSpcReduction="10000"/>
          </a:bodyPr>
          <a:lstStyle/>
          <a:p>
            <a:pPr marL="0" indent="0" algn="just">
              <a:buNone/>
            </a:pPr>
            <a:r>
              <a:rPr lang="uk-UA" b="1" dirty="0"/>
              <a:t>13) </a:t>
            </a:r>
            <a:r>
              <a:rPr lang="uk-UA" dirty="0"/>
              <a:t>Заготівля дров для опалювального сезону.</a:t>
            </a:r>
          </a:p>
          <a:p>
            <a:pPr marL="0" indent="0" algn="just">
              <a:buNone/>
            </a:pPr>
            <a:endParaRPr lang="uk-UA" dirty="0"/>
          </a:p>
          <a:p>
            <a:pPr marL="0" indent="0" algn="just">
              <a:buNone/>
            </a:pPr>
            <a:r>
              <a:rPr lang="uk-UA" b="1" dirty="0"/>
              <a:t>14)</a:t>
            </a:r>
            <a:r>
              <a:rPr lang="uk-UA" dirty="0"/>
              <a:t> Ліквідація стихійних сміттєзвалищ та облаштування полігонів твердих побутових відходів.</a:t>
            </a:r>
          </a:p>
          <a:p>
            <a:endParaRPr lang="en-US" dirty="0"/>
          </a:p>
        </p:txBody>
      </p:sp>
    </p:spTree>
    <p:extLst>
      <p:ext uri="{BB962C8B-B14F-4D97-AF65-F5344CB8AC3E}">
        <p14:creationId xmlns:p14="http://schemas.microsoft.com/office/powerpoint/2010/main" val="26968229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dirty="0"/>
              <a:t>Як </a:t>
            </a:r>
            <a:r>
              <a:rPr lang="ru-RU" sz="2800" dirty="0" err="1"/>
              <a:t>захід</a:t>
            </a:r>
            <a:r>
              <a:rPr lang="ru-RU" sz="2800" dirty="0"/>
              <a:t> правового режиму </a:t>
            </a:r>
            <a:r>
              <a:rPr lang="ru-RU" sz="2800" dirty="0" err="1"/>
              <a:t>воєнного</a:t>
            </a:r>
            <a:r>
              <a:rPr lang="ru-RU" sz="2800" dirty="0"/>
              <a:t> стану, в межах </a:t>
            </a:r>
            <a:r>
              <a:rPr lang="ru-RU" sz="2800" dirty="0" err="1"/>
              <a:t>тимчасових</a:t>
            </a:r>
            <a:r>
              <a:rPr lang="ru-RU" sz="2800" dirty="0"/>
              <a:t> </a:t>
            </a:r>
            <a:r>
              <a:rPr lang="ru-RU" sz="2800" dirty="0" err="1"/>
              <a:t>обмежень</a:t>
            </a:r>
            <a:r>
              <a:rPr lang="ru-RU" sz="2800" dirty="0"/>
              <a:t>, на </a:t>
            </a:r>
            <a:r>
              <a:rPr lang="ru-RU" sz="2800" dirty="0" err="1"/>
              <a:t>підставі</a:t>
            </a:r>
            <a:r>
              <a:rPr lang="ru-RU" sz="2800" dirty="0"/>
              <a:t> п. 2 ст. 8 Закону </a:t>
            </a:r>
            <a:r>
              <a:rPr lang="ru-RU" sz="2800" dirty="0" err="1"/>
              <a:t>України</a:t>
            </a:r>
            <a:r>
              <a:rPr lang="ru-RU" sz="2800" dirty="0"/>
              <a:t> «Про </a:t>
            </a:r>
            <a:r>
              <a:rPr lang="ru-RU" sz="2800" dirty="0" err="1"/>
              <a:t>правовий</a:t>
            </a:r>
            <a:r>
              <a:rPr lang="ru-RU" sz="2800" dirty="0"/>
              <a:t> режим </a:t>
            </a:r>
            <a:r>
              <a:rPr lang="ru-RU" sz="2800" dirty="0" err="1"/>
              <a:t>воєнного</a:t>
            </a:r>
            <a:r>
              <a:rPr lang="ru-RU" sz="2800" dirty="0"/>
              <a:t> стану» </a:t>
            </a:r>
            <a:r>
              <a:rPr lang="ru-RU" sz="2800" dirty="0" err="1"/>
              <a:t>від</a:t>
            </a:r>
            <a:r>
              <a:rPr lang="ru-RU" sz="2800" dirty="0"/>
              <a:t> 12.05.2015 р. № 389-8</a:t>
            </a:r>
            <a:endParaRPr lang="en-US" sz="2800" b="1" dirty="0"/>
          </a:p>
        </p:txBody>
      </p:sp>
      <p:sp>
        <p:nvSpPr>
          <p:cNvPr id="3" name="Объект 2"/>
          <p:cNvSpPr>
            <a:spLocks noGrp="1"/>
          </p:cNvSpPr>
          <p:nvPr>
            <p:ph idx="1"/>
          </p:nvPr>
        </p:nvSpPr>
        <p:spPr/>
        <p:txBody>
          <a:bodyPr>
            <a:normAutofit fontScale="92500"/>
          </a:bodyPr>
          <a:lstStyle/>
          <a:p>
            <a:pPr algn="just"/>
            <a:r>
              <a:rPr lang="ru-RU" b="1" dirty="0" err="1"/>
              <a:t>дозволяється</a:t>
            </a:r>
            <a:r>
              <a:rPr lang="ru-RU" b="1" dirty="0"/>
              <a:t> </a:t>
            </a:r>
            <a:r>
              <a:rPr lang="ru-RU" b="1" dirty="0" err="1"/>
              <a:t>запровадження</a:t>
            </a:r>
            <a:r>
              <a:rPr lang="ru-RU" b="1" dirty="0"/>
              <a:t> </a:t>
            </a:r>
            <a:r>
              <a:rPr lang="ru-RU" b="1" dirty="0" err="1"/>
              <a:t>трудової</a:t>
            </a:r>
            <a:r>
              <a:rPr lang="ru-RU" b="1" dirty="0"/>
              <a:t> </a:t>
            </a:r>
            <a:r>
              <a:rPr lang="ru-RU" b="1" dirty="0" err="1"/>
              <a:t>повинності</a:t>
            </a:r>
            <a:r>
              <a:rPr lang="ru-RU" b="1" dirty="0"/>
              <a:t> для </a:t>
            </a:r>
            <a:r>
              <a:rPr lang="ru-RU" b="1" dirty="0" err="1"/>
              <a:t>працездатних</a:t>
            </a:r>
            <a:r>
              <a:rPr lang="ru-RU" b="1" dirty="0"/>
              <a:t> </a:t>
            </a:r>
            <a:r>
              <a:rPr lang="ru-RU" b="1" dirty="0" err="1"/>
              <a:t>громадян</a:t>
            </a:r>
            <a:r>
              <a:rPr lang="ru-RU" b="1" dirty="0"/>
              <a:t> не </a:t>
            </a:r>
            <a:r>
              <a:rPr lang="ru-RU" b="1" dirty="0" err="1"/>
              <a:t>залучених</a:t>
            </a:r>
            <a:r>
              <a:rPr lang="ru-RU" b="1" dirty="0"/>
              <a:t> до </a:t>
            </a:r>
            <a:r>
              <a:rPr lang="ru-RU" b="1" dirty="0" err="1"/>
              <a:t>роботи</a:t>
            </a:r>
            <a:r>
              <a:rPr lang="ru-RU" b="1" dirty="0"/>
              <a:t> в </a:t>
            </a:r>
            <a:r>
              <a:rPr lang="ru-RU" b="1" dirty="0" err="1"/>
              <a:t>оборонній</a:t>
            </a:r>
            <a:r>
              <a:rPr lang="ru-RU" b="1" dirty="0"/>
              <a:t> </a:t>
            </a:r>
            <a:r>
              <a:rPr lang="ru-RU" b="1" dirty="0" err="1"/>
              <a:t>сфері</a:t>
            </a:r>
            <a:r>
              <a:rPr lang="ru-RU" b="1" dirty="0"/>
              <a:t> та </a:t>
            </a:r>
            <a:r>
              <a:rPr lang="ru-RU" b="1" dirty="0" err="1"/>
              <a:t>захисту</a:t>
            </a:r>
            <a:r>
              <a:rPr lang="ru-RU" b="1" dirty="0"/>
              <a:t> </a:t>
            </a:r>
            <a:r>
              <a:rPr lang="ru-RU" b="1" dirty="0" err="1"/>
              <a:t>критичної</a:t>
            </a:r>
            <a:r>
              <a:rPr lang="ru-RU" b="1" dirty="0"/>
              <a:t> </a:t>
            </a:r>
            <a:r>
              <a:rPr lang="ru-RU" b="1" dirty="0" err="1"/>
              <a:t>інфраструктури</a:t>
            </a:r>
            <a:r>
              <a:rPr lang="ru-RU" b="1" dirty="0"/>
              <a:t> і не </a:t>
            </a:r>
            <a:r>
              <a:rPr lang="ru-RU" b="1" dirty="0" err="1"/>
              <a:t>заброньованих</a:t>
            </a:r>
            <a:r>
              <a:rPr lang="ru-RU" b="1" dirty="0"/>
              <a:t> за </a:t>
            </a:r>
            <a:r>
              <a:rPr lang="ru-RU" b="1" dirty="0" err="1"/>
              <a:t>підприємствами</a:t>
            </a:r>
            <a:r>
              <a:rPr lang="ru-RU" b="1" dirty="0"/>
              <a:t>, </a:t>
            </a:r>
            <a:r>
              <a:rPr lang="ru-RU" b="1" dirty="0" err="1"/>
              <a:t>установами</a:t>
            </a:r>
            <a:r>
              <a:rPr lang="ru-RU" b="1" dirty="0"/>
              <a:t> та </a:t>
            </a:r>
            <a:r>
              <a:rPr lang="ru-RU" b="1" dirty="0" err="1"/>
              <a:t>організаціями</a:t>
            </a:r>
            <a:r>
              <a:rPr lang="ru-RU" b="1" dirty="0"/>
              <a:t> на </a:t>
            </a:r>
            <a:r>
              <a:rPr lang="ru-RU" b="1" dirty="0" err="1"/>
              <a:t>період</a:t>
            </a:r>
            <a:r>
              <a:rPr lang="ru-RU" b="1" dirty="0"/>
              <a:t> </a:t>
            </a:r>
            <a:r>
              <a:rPr lang="ru-RU" b="1" dirty="0" err="1"/>
              <a:t>дії</a:t>
            </a:r>
            <a:r>
              <a:rPr lang="ru-RU" b="1" dirty="0"/>
              <a:t> </a:t>
            </a:r>
            <a:r>
              <a:rPr lang="ru-RU" b="1" dirty="0" err="1"/>
              <a:t>воєнного</a:t>
            </a:r>
            <a:r>
              <a:rPr lang="ru-RU" b="1" dirty="0"/>
              <a:t> стану </a:t>
            </a:r>
            <a:r>
              <a:rPr lang="ru-RU" dirty="0"/>
              <a:t>з метою </a:t>
            </a:r>
            <a:r>
              <a:rPr lang="ru-RU" dirty="0" err="1"/>
              <a:t>виконання</a:t>
            </a:r>
            <a:r>
              <a:rPr lang="ru-RU" dirty="0"/>
              <a:t> </a:t>
            </a:r>
            <a:r>
              <a:rPr lang="ru-RU" dirty="0" err="1"/>
              <a:t>робіт</a:t>
            </a:r>
            <a:r>
              <a:rPr lang="ru-RU" dirty="0"/>
              <a:t>, </a:t>
            </a:r>
            <a:r>
              <a:rPr lang="ru-RU" dirty="0" err="1"/>
              <a:t>що</a:t>
            </a:r>
            <a:r>
              <a:rPr lang="ru-RU" dirty="0"/>
              <a:t> </a:t>
            </a:r>
            <a:r>
              <a:rPr lang="ru-RU" dirty="0" err="1"/>
              <a:t>мають</a:t>
            </a:r>
            <a:r>
              <a:rPr lang="ru-RU" dirty="0"/>
              <a:t> </a:t>
            </a:r>
            <a:r>
              <a:rPr lang="ru-RU" dirty="0" err="1"/>
              <a:t>оборонний</a:t>
            </a:r>
            <a:r>
              <a:rPr lang="ru-RU" dirty="0"/>
              <a:t> характер, а </a:t>
            </a:r>
            <a:r>
              <a:rPr lang="ru-RU" dirty="0" err="1"/>
              <a:t>також</a:t>
            </a:r>
            <a:r>
              <a:rPr lang="ru-RU" dirty="0"/>
              <a:t> </a:t>
            </a:r>
            <a:r>
              <a:rPr lang="ru-RU" dirty="0" err="1"/>
              <a:t>ліквідації</a:t>
            </a:r>
            <a:r>
              <a:rPr lang="ru-RU" dirty="0"/>
              <a:t> </a:t>
            </a:r>
            <a:r>
              <a:rPr lang="ru-RU" dirty="0" err="1"/>
              <a:t>наслідків</a:t>
            </a:r>
            <a:r>
              <a:rPr lang="ru-RU" dirty="0"/>
              <a:t> </a:t>
            </a:r>
            <a:r>
              <a:rPr lang="ru-RU" dirty="0" err="1"/>
              <a:t>надзвичайних</a:t>
            </a:r>
            <a:r>
              <a:rPr lang="ru-RU" dirty="0"/>
              <a:t> </a:t>
            </a:r>
            <a:r>
              <a:rPr lang="ru-RU" dirty="0" err="1"/>
              <a:t>ситуацій</a:t>
            </a:r>
            <a:r>
              <a:rPr lang="ru-RU" dirty="0"/>
              <a:t>, </a:t>
            </a:r>
            <a:r>
              <a:rPr lang="ru-RU" dirty="0" err="1"/>
              <a:t>які</a:t>
            </a:r>
            <a:r>
              <a:rPr lang="ru-RU" dirty="0"/>
              <a:t> </a:t>
            </a:r>
            <a:r>
              <a:rPr lang="ru-RU" dirty="0" err="1"/>
              <a:t>виникли</a:t>
            </a:r>
            <a:r>
              <a:rPr lang="ru-RU" dirty="0"/>
              <a:t> в </a:t>
            </a:r>
            <a:r>
              <a:rPr lang="ru-RU" dirty="0" err="1"/>
              <a:t>період</a:t>
            </a:r>
            <a:r>
              <a:rPr lang="ru-RU" dirty="0"/>
              <a:t> </a:t>
            </a:r>
            <a:r>
              <a:rPr lang="ru-RU" dirty="0" err="1"/>
              <a:t>дії</a:t>
            </a:r>
            <a:r>
              <a:rPr lang="ru-RU" dirty="0"/>
              <a:t> </a:t>
            </a:r>
            <a:r>
              <a:rPr lang="ru-RU" dirty="0" err="1"/>
              <a:t>воєнного</a:t>
            </a:r>
            <a:r>
              <a:rPr lang="ru-RU" dirty="0"/>
              <a:t> стану, та </a:t>
            </a:r>
            <a:r>
              <a:rPr lang="ru-RU" dirty="0" err="1"/>
              <a:t>залучати</a:t>
            </a:r>
            <a:r>
              <a:rPr lang="ru-RU" dirty="0"/>
              <a:t> </a:t>
            </a:r>
            <a:r>
              <a:rPr lang="ru-RU" dirty="0" err="1"/>
              <a:t>їх</a:t>
            </a:r>
            <a:r>
              <a:rPr lang="ru-RU" dirty="0"/>
              <a:t> в </a:t>
            </a:r>
            <a:r>
              <a:rPr lang="ru-RU" dirty="0" err="1"/>
              <a:t>умовах</a:t>
            </a:r>
            <a:r>
              <a:rPr lang="ru-RU" dirty="0"/>
              <a:t> </a:t>
            </a:r>
            <a:r>
              <a:rPr lang="ru-RU" dirty="0" err="1"/>
              <a:t>воєнного</a:t>
            </a:r>
            <a:r>
              <a:rPr lang="ru-RU" dirty="0"/>
              <a:t> стану до </a:t>
            </a:r>
            <a:r>
              <a:rPr lang="ru-RU" dirty="0" err="1"/>
              <a:t>суспільно</a:t>
            </a:r>
            <a:r>
              <a:rPr lang="ru-RU" dirty="0"/>
              <a:t> </a:t>
            </a:r>
            <a:r>
              <a:rPr lang="ru-RU" dirty="0" err="1"/>
              <a:t>корисних</a:t>
            </a:r>
            <a:r>
              <a:rPr lang="ru-RU" dirty="0"/>
              <a:t> </a:t>
            </a:r>
            <a:r>
              <a:rPr lang="ru-RU" dirty="0" err="1"/>
              <a:t>робіт</a:t>
            </a:r>
            <a:r>
              <a:rPr lang="ru-RU" dirty="0"/>
              <a:t>, </a:t>
            </a:r>
            <a:r>
              <a:rPr lang="ru-RU" dirty="0" err="1"/>
              <a:t>що</a:t>
            </a:r>
            <a:r>
              <a:rPr lang="ru-RU" dirty="0"/>
              <a:t> </a:t>
            </a:r>
            <a:r>
              <a:rPr lang="ru-RU" dirty="0" err="1"/>
              <a:t>виконуються</a:t>
            </a:r>
            <a:r>
              <a:rPr lang="ru-RU" dirty="0"/>
              <a:t> для </a:t>
            </a:r>
            <a:r>
              <a:rPr lang="ru-RU" dirty="0" err="1"/>
              <a:t>задоволення</a:t>
            </a:r>
            <a:r>
              <a:rPr lang="ru-RU" dirty="0"/>
              <a:t> потреб </a:t>
            </a:r>
            <a:r>
              <a:rPr lang="ru-RU" dirty="0" err="1"/>
              <a:t>Збройних</a:t>
            </a:r>
            <a:r>
              <a:rPr lang="ru-RU" dirty="0"/>
              <a:t> Сил </a:t>
            </a:r>
            <a:r>
              <a:rPr lang="ru-RU" dirty="0" err="1"/>
              <a:t>України</a:t>
            </a:r>
            <a:r>
              <a:rPr lang="ru-RU" dirty="0"/>
              <a:t>, </a:t>
            </a:r>
            <a:r>
              <a:rPr lang="ru-RU" dirty="0" err="1"/>
              <a:t>інших</a:t>
            </a:r>
            <a:r>
              <a:rPr lang="ru-RU" dirty="0"/>
              <a:t> </a:t>
            </a:r>
            <a:r>
              <a:rPr lang="ru-RU" dirty="0" err="1"/>
              <a:t>військових</a:t>
            </a:r>
            <a:r>
              <a:rPr lang="ru-RU" dirty="0"/>
              <a:t> </a:t>
            </a:r>
            <a:r>
              <a:rPr lang="ru-RU" dirty="0" err="1"/>
              <a:t>формувань</a:t>
            </a:r>
            <a:r>
              <a:rPr lang="ru-RU" dirty="0"/>
              <a:t>. </a:t>
            </a:r>
            <a:br>
              <a:rPr lang="ru-RU" dirty="0"/>
            </a:br>
            <a:endParaRPr lang="en-US" dirty="0"/>
          </a:p>
        </p:txBody>
      </p:sp>
    </p:spTree>
    <p:extLst>
      <p:ext uri="{BB962C8B-B14F-4D97-AF65-F5344CB8AC3E}">
        <p14:creationId xmlns:p14="http://schemas.microsoft.com/office/powerpoint/2010/main" val="5189079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Трудова повинність встановлюється</a:t>
            </a:r>
            <a:endParaRPr lang="en-US" b="1" dirty="0"/>
          </a:p>
        </p:txBody>
      </p:sp>
      <p:sp>
        <p:nvSpPr>
          <p:cNvPr id="3" name="Объект 2"/>
          <p:cNvSpPr>
            <a:spLocks noGrp="1"/>
          </p:cNvSpPr>
          <p:nvPr>
            <p:ph idx="1"/>
          </p:nvPr>
        </p:nvSpPr>
        <p:spPr/>
        <p:txBody>
          <a:bodyPr>
            <a:normAutofit/>
          </a:bodyPr>
          <a:lstStyle/>
          <a:p>
            <a:pPr algn="ctr"/>
            <a:r>
              <a:rPr lang="uk-UA" sz="2800" dirty="0"/>
              <a:t>для забезпечення функціонування національної економіки країни та захисту критичної інфраструктури і не потребує, як правило, спеціальної професійної підготовки осіб. </a:t>
            </a:r>
          </a:p>
          <a:p>
            <a:pPr algn="ctr"/>
            <a:r>
              <a:rPr lang="uk-UA" sz="2800" b="1" i="1" dirty="0"/>
              <a:t>Особам, які залучаються до трудової повинності гарантується збереження за ними попереднього місця роботи (посади) </a:t>
            </a:r>
            <a:br>
              <a:rPr lang="uk-UA" sz="2800" dirty="0"/>
            </a:br>
            <a:endParaRPr lang="en-US" sz="2800" dirty="0"/>
          </a:p>
        </p:txBody>
      </p:sp>
    </p:spTree>
    <p:extLst>
      <p:ext uri="{BB962C8B-B14F-4D97-AF65-F5344CB8AC3E}">
        <p14:creationId xmlns:p14="http://schemas.microsoft.com/office/powerpoint/2010/main" val="34254764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5402" y="982132"/>
            <a:ext cx="9601196" cy="1316451"/>
          </a:xfrm>
        </p:spPr>
        <p:txBody>
          <a:bodyPr>
            <a:noAutofit/>
          </a:bodyPr>
          <a:lstStyle/>
          <a:p>
            <a:br>
              <a:rPr lang="ru-RU" sz="2800" dirty="0"/>
            </a:br>
            <a:r>
              <a:rPr lang="ru-RU" sz="2800" dirty="0"/>
              <a:t>Указ Президента </a:t>
            </a:r>
            <a:r>
              <a:rPr lang="ru-RU" sz="2800" dirty="0" err="1"/>
              <a:t>України</a:t>
            </a:r>
            <a:r>
              <a:rPr lang="ru-RU" sz="2800" dirty="0"/>
              <a:t> </a:t>
            </a:r>
            <a:r>
              <a:rPr lang="ru-RU" sz="2800" dirty="0" err="1"/>
              <a:t>від</a:t>
            </a:r>
            <a:r>
              <a:rPr lang="ru-RU" sz="2800" dirty="0"/>
              <a:t> 24.02.2022 р. № 64/2022 </a:t>
            </a:r>
            <a:br>
              <a:rPr lang="ru-RU" sz="2800" dirty="0"/>
            </a:br>
            <a:r>
              <a:rPr lang="ru-RU" sz="2800" dirty="0"/>
              <a:t>«Про </a:t>
            </a:r>
            <a:r>
              <a:rPr lang="ru-RU" sz="2800" dirty="0" err="1"/>
              <a:t>введення</a:t>
            </a:r>
            <a:r>
              <a:rPr lang="ru-RU" sz="2800" dirty="0"/>
              <a:t> </a:t>
            </a:r>
            <a:r>
              <a:rPr lang="ru-RU" sz="2800" dirty="0" err="1"/>
              <a:t>воєнного</a:t>
            </a:r>
            <a:r>
              <a:rPr lang="ru-RU" sz="2800" dirty="0"/>
              <a:t> стану в </a:t>
            </a:r>
            <a:r>
              <a:rPr lang="ru-RU" sz="2800" dirty="0" err="1"/>
              <a:t>Україні</a:t>
            </a:r>
            <a:r>
              <a:rPr lang="ru-RU" sz="2800" dirty="0"/>
              <a:t>»: </a:t>
            </a:r>
            <a:br>
              <a:rPr lang="ru-RU" sz="2800" dirty="0"/>
            </a:br>
            <a:endParaRPr lang="en-US" sz="2800" dirty="0"/>
          </a:p>
        </p:txBody>
      </p:sp>
      <p:sp>
        <p:nvSpPr>
          <p:cNvPr id="3" name="Объект 2"/>
          <p:cNvSpPr>
            <a:spLocks noGrp="1"/>
          </p:cNvSpPr>
          <p:nvPr>
            <p:ph idx="1"/>
          </p:nvPr>
        </p:nvSpPr>
        <p:spPr/>
        <p:txBody>
          <a:bodyPr>
            <a:normAutofit fontScale="92500" lnSpcReduction="10000"/>
          </a:bodyPr>
          <a:lstStyle/>
          <a:p>
            <a:pPr marL="0" indent="0">
              <a:buNone/>
            </a:pPr>
            <a:r>
              <a:rPr lang="ru-RU" dirty="0"/>
              <a:t>	 </a:t>
            </a:r>
            <a:r>
              <a:rPr lang="uk-UA" dirty="0"/>
              <a:t>3. У зв'язку із введенням в Україні воєнного стану тимчасово, на період дії правового режиму воєнного стану, можуть </a:t>
            </a:r>
            <a:r>
              <a:rPr lang="uk-UA" b="1" dirty="0"/>
              <a:t>обмежуватися конституційні права і свободи людини і громадянина, передбачені </a:t>
            </a:r>
            <a:r>
              <a:rPr lang="uk-UA" b="1" u="sng" dirty="0">
                <a:hlinkClick r:id="rId2"/>
              </a:rPr>
              <a:t>статтями 30 - 34</a:t>
            </a:r>
            <a:r>
              <a:rPr lang="uk-UA" b="1" dirty="0"/>
              <a:t>, </a:t>
            </a:r>
            <a:r>
              <a:rPr lang="uk-UA" b="1" u="sng" dirty="0">
                <a:hlinkClick r:id="rId3"/>
              </a:rPr>
              <a:t>38</a:t>
            </a:r>
            <a:r>
              <a:rPr lang="uk-UA" b="1" dirty="0"/>
              <a:t>, </a:t>
            </a:r>
            <a:r>
              <a:rPr lang="uk-UA" b="1" u="sng" dirty="0">
                <a:hlinkClick r:id="rId4"/>
              </a:rPr>
              <a:t>39</a:t>
            </a:r>
            <a:r>
              <a:rPr lang="uk-UA" b="1" dirty="0"/>
              <a:t>, </a:t>
            </a:r>
            <a:r>
              <a:rPr lang="uk-UA" b="1" u="sng" dirty="0">
                <a:hlinkClick r:id="rId5"/>
              </a:rPr>
              <a:t>41 - 44</a:t>
            </a:r>
            <a:r>
              <a:rPr lang="uk-UA" b="1" dirty="0"/>
              <a:t>, </a:t>
            </a:r>
            <a:r>
              <a:rPr lang="uk-UA" b="1" u="sng" dirty="0">
                <a:hlinkClick r:id="rId6"/>
              </a:rPr>
              <a:t>53</a:t>
            </a:r>
            <a:r>
              <a:rPr lang="uk-UA" b="1" dirty="0"/>
              <a:t> Конституції України</a:t>
            </a:r>
            <a:r>
              <a:rPr lang="uk-UA" dirty="0"/>
              <a:t>, а також вводитися тимчасові обмеження прав і законних інтересів юридичних осіб в межах та обсязі, що необхідні для забезпечення можливості запровадження та здійснення заходів правового режиму воєнного стану, які передбачені </a:t>
            </a:r>
            <a:r>
              <a:rPr lang="uk-UA" u="sng" dirty="0">
                <a:hlinkClick r:id="rId7"/>
              </a:rPr>
              <a:t>частиною першою</a:t>
            </a:r>
            <a:r>
              <a:rPr lang="uk-UA" dirty="0"/>
              <a:t> статті 8 Закону України "Про правовий режим воєнного стану".</a:t>
            </a:r>
            <a:endParaRPr lang="ru-RU" dirty="0"/>
          </a:p>
          <a:p>
            <a:r>
              <a:rPr lang="ru-RU" dirty="0" err="1"/>
              <a:t>Щодо</a:t>
            </a:r>
            <a:r>
              <a:rPr lang="ru-RU" dirty="0"/>
              <a:t> </a:t>
            </a:r>
            <a:r>
              <a:rPr lang="ru-RU" dirty="0" err="1"/>
              <a:t>сфери</a:t>
            </a:r>
            <a:r>
              <a:rPr lang="ru-RU" dirty="0"/>
              <a:t> </a:t>
            </a:r>
            <a:r>
              <a:rPr lang="ru-RU" dirty="0" err="1"/>
              <a:t>праці</a:t>
            </a:r>
            <a:r>
              <a:rPr lang="ru-RU" dirty="0"/>
              <a:t>, то </a:t>
            </a:r>
            <a:r>
              <a:rPr lang="ru-RU" dirty="0" err="1"/>
              <a:t>обмеження</a:t>
            </a:r>
            <a:r>
              <a:rPr lang="ru-RU" dirty="0"/>
              <a:t> </a:t>
            </a:r>
            <a:r>
              <a:rPr lang="ru-RU" dirty="0" err="1"/>
              <a:t>відбувається</a:t>
            </a:r>
            <a:r>
              <a:rPr lang="ru-RU" dirty="0"/>
              <a:t> у </a:t>
            </a:r>
            <a:r>
              <a:rPr lang="ru-RU" dirty="0" err="1"/>
              <a:t>двох</a:t>
            </a:r>
            <a:r>
              <a:rPr lang="ru-RU" dirty="0"/>
              <a:t> </a:t>
            </a:r>
            <a:r>
              <a:rPr lang="ru-RU" dirty="0" err="1"/>
              <a:t>напрямках</a:t>
            </a:r>
            <a:r>
              <a:rPr lang="ru-RU" dirty="0"/>
              <a:t>.</a:t>
            </a:r>
            <a:endParaRPr lang="en-US" dirty="0"/>
          </a:p>
          <a:p>
            <a:endParaRPr lang="en-US" dirty="0"/>
          </a:p>
        </p:txBody>
      </p:sp>
    </p:spTree>
    <p:extLst>
      <p:ext uri="{BB962C8B-B14F-4D97-AF65-F5344CB8AC3E}">
        <p14:creationId xmlns:p14="http://schemas.microsoft.com/office/powerpoint/2010/main" val="24248316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4000" dirty="0"/>
              <a:t>Конституція України</a:t>
            </a:r>
            <a:br>
              <a:rPr lang="uk-UA" sz="4000" dirty="0"/>
            </a:br>
            <a:r>
              <a:rPr lang="uk-UA" sz="3100" b="1" dirty="0"/>
              <a:t>(права, що обмежуються)</a:t>
            </a:r>
            <a:endParaRPr lang="en-US" sz="3100" b="1" dirty="0"/>
          </a:p>
        </p:txBody>
      </p:sp>
      <p:sp>
        <p:nvSpPr>
          <p:cNvPr id="3" name="Объект 2"/>
          <p:cNvSpPr>
            <a:spLocks noGrp="1"/>
          </p:cNvSpPr>
          <p:nvPr>
            <p:ph sz="half" idx="1"/>
          </p:nvPr>
        </p:nvSpPr>
        <p:spPr/>
        <p:txBody>
          <a:bodyPr>
            <a:normAutofit fontScale="85000" lnSpcReduction="10000"/>
          </a:bodyPr>
          <a:lstStyle/>
          <a:p>
            <a:pPr marL="0" indent="0" algn="just">
              <a:buNone/>
            </a:pPr>
            <a:r>
              <a:rPr lang="ru-RU" b="1" dirty="0" err="1"/>
              <a:t>Стаття</a:t>
            </a:r>
            <a:r>
              <a:rPr lang="ru-RU" b="1" dirty="0"/>
              <a:t> 30.</a:t>
            </a:r>
            <a:r>
              <a:rPr lang="ru-RU" dirty="0"/>
              <a:t> Кожному </a:t>
            </a:r>
            <a:r>
              <a:rPr lang="ru-RU" dirty="0" err="1"/>
              <a:t>гарантується</a:t>
            </a:r>
            <a:r>
              <a:rPr lang="ru-RU" dirty="0"/>
              <a:t> </a:t>
            </a:r>
            <a:r>
              <a:rPr lang="ru-RU" dirty="0" err="1"/>
              <a:t>недоторканність</a:t>
            </a:r>
            <a:r>
              <a:rPr lang="ru-RU" dirty="0"/>
              <a:t> </a:t>
            </a:r>
            <a:r>
              <a:rPr lang="ru-RU" dirty="0" err="1"/>
              <a:t>житла</a:t>
            </a:r>
            <a:r>
              <a:rPr lang="ru-RU" dirty="0"/>
              <a:t>.</a:t>
            </a:r>
          </a:p>
          <a:p>
            <a:pPr marL="0" indent="0" algn="just">
              <a:buNone/>
            </a:pPr>
            <a:r>
              <a:rPr lang="ru-RU" b="1" dirty="0" err="1"/>
              <a:t>Стаття</a:t>
            </a:r>
            <a:r>
              <a:rPr lang="ru-RU" b="1" dirty="0"/>
              <a:t> 31.</a:t>
            </a:r>
            <a:r>
              <a:rPr lang="ru-RU" dirty="0"/>
              <a:t> Кожному </a:t>
            </a:r>
            <a:r>
              <a:rPr lang="ru-RU" dirty="0" err="1"/>
              <a:t>гарантується</a:t>
            </a:r>
            <a:r>
              <a:rPr lang="ru-RU" dirty="0"/>
              <a:t> </a:t>
            </a:r>
            <a:r>
              <a:rPr lang="ru-RU" dirty="0" err="1"/>
              <a:t>таємниця</a:t>
            </a:r>
            <a:r>
              <a:rPr lang="ru-RU" dirty="0"/>
              <a:t> </a:t>
            </a:r>
            <a:r>
              <a:rPr lang="ru-RU" dirty="0" err="1"/>
              <a:t>листування</a:t>
            </a:r>
            <a:r>
              <a:rPr lang="ru-RU" dirty="0"/>
              <a:t>, </a:t>
            </a:r>
            <a:r>
              <a:rPr lang="ru-RU" dirty="0" err="1"/>
              <a:t>телефонних</a:t>
            </a:r>
            <a:r>
              <a:rPr lang="ru-RU" dirty="0"/>
              <a:t> </a:t>
            </a:r>
            <a:r>
              <a:rPr lang="ru-RU" dirty="0" err="1"/>
              <a:t>розмов</a:t>
            </a:r>
            <a:r>
              <a:rPr lang="ru-RU" dirty="0"/>
              <a:t>, </a:t>
            </a:r>
            <a:r>
              <a:rPr lang="ru-RU" dirty="0" err="1"/>
              <a:t>телеграфної</a:t>
            </a:r>
            <a:r>
              <a:rPr lang="ru-RU" dirty="0"/>
              <a:t> та </a:t>
            </a:r>
            <a:r>
              <a:rPr lang="ru-RU" dirty="0" err="1"/>
              <a:t>іншої</a:t>
            </a:r>
            <a:r>
              <a:rPr lang="ru-RU" dirty="0"/>
              <a:t> </a:t>
            </a:r>
            <a:r>
              <a:rPr lang="ru-RU" dirty="0" err="1"/>
              <a:t>кореспонденції</a:t>
            </a:r>
            <a:r>
              <a:rPr lang="ru-RU" dirty="0"/>
              <a:t>. </a:t>
            </a:r>
          </a:p>
          <a:p>
            <a:pPr marL="0" indent="0" algn="just">
              <a:buNone/>
            </a:pPr>
            <a:r>
              <a:rPr lang="ru-RU" b="1" dirty="0" err="1"/>
              <a:t>Стаття</a:t>
            </a:r>
            <a:r>
              <a:rPr lang="ru-RU" b="1" dirty="0"/>
              <a:t> 32.</a:t>
            </a:r>
            <a:r>
              <a:rPr lang="ru-RU" dirty="0"/>
              <a:t> </a:t>
            </a:r>
            <a:r>
              <a:rPr lang="ru-RU" dirty="0" err="1"/>
              <a:t>Ніхто</a:t>
            </a:r>
            <a:r>
              <a:rPr lang="ru-RU" dirty="0"/>
              <a:t> не </a:t>
            </a:r>
            <a:r>
              <a:rPr lang="ru-RU" dirty="0" err="1"/>
              <a:t>може</a:t>
            </a:r>
            <a:r>
              <a:rPr lang="ru-RU" dirty="0"/>
              <a:t> </a:t>
            </a:r>
            <a:r>
              <a:rPr lang="ru-RU" dirty="0" err="1"/>
              <a:t>зазнавати</a:t>
            </a:r>
            <a:r>
              <a:rPr lang="ru-RU" dirty="0"/>
              <a:t> </a:t>
            </a:r>
            <a:r>
              <a:rPr lang="ru-RU" dirty="0" err="1"/>
              <a:t>втручання</a:t>
            </a:r>
            <a:r>
              <a:rPr lang="ru-RU" dirty="0"/>
              <a:t> в </a:t>
            </a:r>
            <a:r>
              <a:rPr lang="ru-RU" dirty="0" err="1"/>
              <a:t>його</a:t>
            </a:r>
            <a:r>
              <a:rPr lang="ru-RU" dirty="0"/>
              <a:t> </a:t>
            </a:r>
            <a:r>
              <a:rPr lang="ru-RU" dirty="0" err="1"/>
              <a:t>особисте</a:t>
            </a:r>
            <a:r>
              <a:rPr lang="ru-RU" dirty="0"/>
              <a:t> і </a:t>
            </a:r>
            <a:r>
              <a:rPr lang="ru-RU" dirty="0" err="1"/>
              <a:t>сімейне</a:t>
            </a:r>
            <a:r>
              <a:rPr lang="ru-RU" dirty="0"/>
              <a:t> </a:t>
            </a:r>
            <a:r>
              <a:rPr lang="ru-RU" dirty="0" err="1"/>
              <a:t>життя</a:t>
            </a:r>
            <a:r>
              <a:rPr lang="ru-RU" dirty="0"/>
              <a:t>, </a:t>
            </a:r>
            <a:r>
              <a:rPr lang="ru-RU" dirty="0" err="1"/>
              <a:t>крім</a:t>
            </a:r>
            <a:r>
              <a:rPr lang="ru-RU" dirty="0"/>
              <a:t> </a:t>
            </a:r>
            <a:r>
              <a:rPr lang="ru-RU" dirty="0" err="1"/>
              <a:t>випадків</a:t>
            </a:r>
            <a:r>
              <a:rPr lang="ru-RU" dirty="0"/>
              <a:t>, </a:t>
            </a:r>
            <a:r>
              <a:rPr lang="ru-RU" dirty="0" err="1"/>
              <a:t>передбачених</a:t>
            </a:r>
            <a:r>
              <a:rPr lang="ru-RU" dirty="0"/>
              <a:t> </a:t>
            </a:r>
            <a:r>
              <a:rPr lang="ru-RU" dirty="0" err="1"/>
              <a:t>Конституцією</a:t>
            </a:r>
            <a:r>
              <a:rPr lang="ru-RU" dirty="0"/>
              <a:t> </a:t>
            </a:r>
            <a:r>
              <a:rPr lang="ru-RU" dirty="0" err="1"/>
              <a:t>України</a:t>
            </a:r>
            <a:r>
              <a:rPr lang="ru-RU" dirty="0"/>
              <a:t>.</a:t>
            </a:r>
          </a:p>
          <a:p>
            <a:pPr marL="0" indent="0" algn="just">
              <a:buNone/>
            </a:pPr>
            <a:endParaRPr lang="en-US" dirty="0"/>
          </a:p>
        </p:txBody>
      </p:sp>
      <p:sp>
        <p:nvSpPr>
          <p:cNvPr id="4" name="Объект 3"/>
          <p:cNvSpPr>
            <a:spLocks noGrp="1"/>
          </p:cNvSpPr>
          <p:nvPr>
            <p:ph sz="half" idx="2"/>
          </p:nvPr>
        </p:nvSpPr>
        <p:spPr/>
        <p:txBody>
          <a:bodyPr>
            <a:normAutofit fontScale="85000" lnSpcReduction="10000"/>
          </a:bodyPr>
          <a:lstStyle/>
          <a:p>
            <a:r>
              <a:rPr lang="ru-RU" b="1" dirty="0" err="1"/>
              <a:t>Стаття</a:t>
            </a:r>
            <a:r>
              <a:rPr lang="ru-RU" b="1" dirty="0"/>
              <a:t> 33.</a:t>
            </a:r>
            <a:r>
              <a:rPr lang="ru-RU" dirty="0"/>
              <a:t> Кожному, </a:t>
            </a:r>
            <a:r>
              <a:rPr lang="ru-RU" dirty="0" err="1"/>
              <a:t>хто</a:t>
            </a:r>
            <a:r>
              <a:rPr lang="ru-RU" dirty="0"/>
              <a:t> на </a:t>
            </a:r>
            <a:r>
              <a:rPr lang="ru-RU" dirty="0" err="1"/>
              <a:t>законних</a:t>
            </a:r>
            <a:r>
              <a:rPr lang="ru-RU" dirty="0"/>
              <a:t> </a:t>
            </a:r>
            <a:r>
              <a:rPr lang="ru-RU" dirty="0" err="1"/>
              <a:t>підставах</a:t>
            </a:r>
            <a:r>
              <a:rPr lang="ru-RU" dirty="0"/>
              <a:t> </a:t>
            </a:r>
            <a:r>
              <a:rPr lang="ru-RU" dirty="0" err="1"/>
              <a:t>перебуває</a:t>
            </a:r>
            <a:r>
              <a:rPr lang="ru-RU" dirty="0"/>
              <a:t> на </a:t>
            </a:r>
            <a:r>
              <a:rPr lang="ru-RU" dirty="0" err="1"/>
              <a:t>території</a:t>
            </a:r>
            <a:r>
              <a:rPr lang="ru-RU" dirty="0"/>
              <a:t> </a:t>
            </a:r>
            <a:r>
              <a:rPr lang="ru-RU" dirty="0" err="1"/>
              <a:t>України</a:t>
            </a:r>
            <a:r>
              <a:rPr lang="ru-RU" dirty="0"/>
              <a:t>, </a:t>
            </a:r>
            <a:r>
              <a:rPr lang="ru-RU" dirty="0" err="1"/>
              <a:t>гарантується</a:t>
            </a:r>
            <a:r>
              <a:rPr lang="ru-RU" dirty="0"/>
              <a:t> свобода </a:t>
            </a:r>
            <a:r>
              <a:rPr lang="ru-RU" dirty="0" err="1"/>
              <a:t>пересування</a:t>
            </a:r>
            <a:r>
              <a:rPr lang="ru-RU" dirty="0"/>
              <a:t>, </a:t>
            </a:r>
            <a:r>
              <a:rPr lang="ru-RU" dirty="0" err="1"/>
              <a:t>вільний</a:t>
            </a:r>
            <a:r>
              <a:rPr lang="ru-RU" dirty="0"/>
              <a:t> </a:t>
            </a:r>
            <a:r>
              <a:rPr lang="ru-RU" dirty="0" err="1"/>
              <a:t>вибір</a:t>
            </a:r>
            <a:r>
              <a:rPr lang="ru-RU" dirty="0"/>
              <a:t> </a:t>
            </a:r>
            <a:r>
              <a:rPr lang="ru-RU" dirty="0" err="1"/>
              <a:t>місця</a:t>
            </a:r>
            <a:r>
              <a:rPr lang="ru-RU" dirty="0"/>
              <a:t> </a:t>
            </a:r>
            <a:r>
              <a:rPr lang="ru-RU" dirty="0" err="1"/>
              <a:t>проживання</a:t>
            </a:r>
            <a:r>
              <a:rPr lang="ru-RU" dirty="0"/>
              <a:t>, право </a:t>
            </a:r>
            <a:r>
              <a:rPr lang="ru-RU" dirty="0" err="1"/>
              <a:t>вільно</a:t>
            </a:r>
            <a:r>
              <a:rPr lang="ru-RU" dirty="0"/>
              <a:t> </a:t>
            </a:r>
            <a:r>
              <a:rPr lang="ru-RU" dirty="0" err="1"/>
              <a:t>залишати</a:t>
            </a:r>
            <a:r>
              <a:rPr lang="ru-RU" dirty="0"/>
              <a:t> </a:t>
            </a:r>
            <a:r>
              <a:rPr lang="ru-RU" dirty="0" err="1"/>
              <a:t>територію</a:t>
            </a:r>
            <a:r>
              <a:rPr lang="ru-RU" dirty="0"/>
              <a:t> </a:t>
            </a:r>
            <a:r>
              <a:rPr lang="ru-RU" dirty="0" err="1"/>
              <a:t>України</a:t>
            </a:r>
            <a:r>
              <a:rPr lang="ru-RU" dirty="0"/>
              <a:t>, за </a:t>
            </a:r>
            <a:r>
              <a:rPr lang="ru-RU" dirty="0" err="1"/>
              <a:t>винятком</a:t>
            </a:r>
            <a:r>
              <a:rPr lang="ru-RU" dirty="0"/>
              <a:t> </a:t>
            </a:r>
            <a:r>
              <a:rPr lang="ru-RU" dirty="0" err="1"/>
              <a:t>обмежень</a:t>
            </a:r>
            <a:r>
              <a:rPr lang="ru-RU" dirty="0"/>
              <a:t>, </a:t>
            </a:r>
            <a:r>
              <a:rPr lang="ru-RU" dirty="0" err="1"/>
              <a:t>які</a:t>
            </a:r>
            <a:r>
              <a:rPr lang="ru-RU" dirty="0"/>
              <a:t> </a:t>
            </a:r>
            <a:r>
              <a:rPr lang="ru-RU" dirty="0" err="1"/>
              <a:t>встановлюються</a:t>
            </a:r>
            <a:r>
              <a:rPr lang="ru-RU" dirty="0"/>
              <a:t> законом.</a:t>
            </a:r>
          </a:p>
          <a:p>
            <a:r>
              <a:rPr lang="ru-RU" b="1" dirty="0" err="1"/>
              <a:t>Стаття</a:t>
            </a:r>
            <a:r>
              <a:rPr lang="ru-RU" b="1" dirty="0"/>
              <a:t> 34.</a:t>
            </a:r>
            <a:r>
              <a:rPr lang="ru-RU" dirty="0"/>
              <a:t> Кожному </a:t>
            </a:r>
            <a:r>
              <a:rPr lang="ru-RU" dirty="0" err="1"/>
              <a:t>гарантується</a:t>
            </a:r>
            <a:r>
              <a:rPr lang="ru-RU" dirty="0"/>
              <a:t> право на свободу думки і слова, на </a:t>
            </a:r>
            <a:r>
              <a:rPr lang="ru-RU" dirty="0" err="1"/>
              <a:t>вільне</a:t>
            </a:r>
            <a:r>
              <a:rPr lang="ru-RU" dirty="0"/>
              <a:t> </a:t>
            </a:r>
            <a:r>
              <a:rPr lang="ru-RU" dirty="0" err="1"/>
              <a:t>вираження</a:t>
            </a:r>
            <a:r>
              <a:rPr lang="ru-RU" dirty="0"/>
              <a:t> </a:t>
            </a:r>
            <a:r>
              <a:rPr lang="ru-RU" dirty="0" err="1"/>
              <a:t>своїх</a:t>
            </a:r>
            <a:r>
              <a:rPr lang="ru-RU" dirty="0"/>
              <a:t> </a:t>
            </a:r>
            <a:r>
              <a:rPr lang="ru-RU" dirty="0" err="1"/>
              <a:t>поглядів</a:t>
            </a:r>
            <a:r>
              <a:rPr lang="ru-RU" dirty="0"/>
              <a:t> і </a:t>
            </a:r>
            <a:r>
              <a:rPr lang="ru-RU" dirty="0" err="1"/>
              <a:t>переконань</a:t>
            </a:r>
            <a:r>
              <a:rPr lang="ru-RU" dirty="0"/>
              <a:t>.</a:t>
            </a:r>
          </a:p>
          <a:p>
            <a:pPr marL="0" indent="0" algn="just">
              <a:buNone/>
            </a:pPr>
            <a:endParaRPr lang="en-US" dirty="0"/>
          </a:p>
        </p:txBody>
      </p:sp>
    </p:spTree>
    <p:extLst>
      <p:ext uri="{BB962C8B-B14F-4D97-AF65-F5344CB8AC3E}">
        <p14:creationId xmlns:p14="http://schemas.microsoft.com/office/powerpoint/2010/main" val="19492646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en-US"/>
          </a:p>
        </p:txBody>
      </p:sp>
      <p:sp>
        <p:nvSpPr>
          <p:cNvPr id="3" name="Объект 2"/>
          <p:cNvSpPr>
            <a:spLocks noGrp="1"/>
          </p:cNvSpPr>
          <p:nvPr>
            <p:ph idx="1"/>
          </p:nvPr>
        </p:nvSpPr>
        <p:spPr/>
        <p:txBody>
          <a:bodyPr>
            <a:normAutofit/>
          </a:bodyPr>
          <a:lstStyle/>
          <a:p>
            <a:pPr algn="just"/>
            <a:r>
              <a:rPr lang="ru-RU" b="1" dirty="0" err="1"/>
              <a:t>Стаття</a:t>
            </a:r>
            <a:r>
              <a:rPr lang="ru-RU" b="1" dirty="0"/>
              <a:t> 38.</a:t>
            </a:r>
            <a:r>
              <a:rPr lang="ru-RU" dirty="0"/>
              <a:t> </a:t>
            </a:r>
            <a:r>
              <a:rPr lang="ru-RU" dirty="0" err="1"/>
              <a:t>Громадяни</a:t>
            </a:r>
            <a:r>
              <a:rPr lang="ru-RU" dirty="0"/>
              <a:t> </a:t>
            </a:r>
            <a:r>
              <a:rPr lang="ru-RU" dirty="0" err="1"/>
              <a:t>мають</a:t>
            </a:r>
            <a:r>
              <a:rPr lang="ru-RU" dirty="0"/>
              <a:t> право </a:t>
            </a:r>
            <a:r>
              <a:rPr lang="ru-RU" dirty="0" err="1"/>
              <a:t>брати</a:t>
            </a:r>
            <a:r>
              <a:rPr lang="ru-RU" dirty="0"/>
              <a:t> участь в </a:t>
            </a:r>
            <a:r>
              <a:rPr lang="ru-RU" dirty="0" err="1"/>
              <a:t>управлінні</a:t>
            </a:r>
            <a:r>
              <a:rPr lang="ru-RU" dirty="0"/>
              <a:t> </a:t>
            </a:r>
            <a:r>
              <a:rPr lang="ru-RU" dirty="0" err="1"/>
              <a:t>державними</a:t>
            </a:r>
            <a:r>
              <a:rPr lang="ru-RU" dirty="0"/>
              <a:t> справами, у </a:t>
            </a:r>
            <a:r>
              <a:rPr lang="ru-RU" dirty="0" err="1"/>
              <a:t>всеукраїнському</a:t>
            </a:r>
            <a:r>
              <a:rPr lang="ru-RU" dirty="0"/>
              <a:t> та </a:t>
            </a:r>
            <a:r>
              <a:rPr lang="ru-RU" dirty="0" err="1"/>
              <a:t>місцевих</a:t>
            </a:r>
            <a:r>
              <a:rPr lang="ru-RU" dirty="0"/>
              <a:t> референдумах, </a:t>
            </a:r>
            <a:r>
              <a:rPr lang="ru-RU" dirty="0" err="1"/>
              <a:t>вільно</a:t>
            </a:r>
            <a:r>
              <a:rPr lang="ru-RU" dirty="0"/>
              <a:t> </a:t>
            </a:r>
            <a:r>
              <a:rPr lang="ru-RU" dirty="0" err="1"/>
              <a:t>обирати</a:t>
            </a:r>
            <a:r>
              <a:rPr lang="ru-RU" dirty="0"/>
              <a:t> і бути </a:t>
            </a:r>
            <a:r>
              <a:rPr lang="ru-RU" dirty="0" err="1"/>
              <a:t>обраними</a:t>
            </a:r>
            <a:r>
              <a:rPr lang="ru-RU" dirty="0"/>
              <a:t> до </a:t>
            </a:r>
            <a:r>
              <a:rPr lang="ru-RU" dirty="0" err="1"/>
              <a:t>органів</a:t>
            </a:r>
            <a:r>
              <a:rPr lang="ru-RU" dirty="0"/>
              <a:t> </a:t>
            </a:r>
            <a:r>
              <a:rPr lang="ru-RU" dirty="0" err="1"/>
              <a:t>державної</a:t>
            </a:r>
            <a:r>
              <a:rPr lang="ru-RU" dirty="0"/>
              <a:t> </a:t>
            </a:r>
            <a:r>
              <a:rPr lang="ru-RU" dirty="0" err="1"/>
              <a:t>влади</a:t>
            </a:r>
            <a:r>
              <a:rPr lang="ru-RU" dirty="0"/>
              <a:t> та </a:t>
            </a:r>
            <a:r>
              <a:rPr lang="ru-RU" dirty="0" err="1"/>
              <a:t>органів</a:t>
            </a:r>
            <a:r>
              <a:rPr lang="ru-RU" dirty="0"/>
              <a:t> </a:t>
            </a:r>
            <a:r>
              <a:rPr lang="ru-RU" dirty="0" err="1"/>
              <a:t>місцевого</a:t>
            </a:r>
            <a:r>
              <a:rPr lang="ru-RU" dirty="0"/>
              <a:t> </a:t>
            </a:r>
            <a:r>
              <a:rPr lang="ru-RU" dirty="0" err="1"/>
              <a:t>самоврядування</a:t>
            </a:r>
            <a:r>
              <a:rPr lang="ru-RU" dirty="0"/>
              <a:t>.</a:t>
            </a:r>
          </a:p>
          <a:p>
            <a:pPr algn="just"/>
            <a:r>
              <a:rPr lang="ru-RU" b="1" dirty="0" err="1"/>
              <a:t>Стаття</a:t>
            </a:r>
            <a:r>
              <a:rPr lang="ru-RU" b="1" dirty="0"/>
              <a:t> 39.</a:t>
            </a:r>
            <a:r>
              <a:rPr lang="ru-RU" dirty="0"/>
              <a:t> </a:t>
            </a:r>
            <a:r>
              <a:rPr lang="ru-RU" dirty="0" err="1"/>
              <a:t>Громадяни</a:t>
            </a:r>
            <a:r>
              <a:rPr lang="ru-RU" dirty="0"/>
              <a:t> </a:t>
            </a:r>
            <a:r>
              <a:rPr lang="ru-RU" dirty="0" err="1"/>
              <a:t>мають</a:t>
            </a:r>
            <a:r>
              <a:rPr lang="ru-RU" dirty="0"/>
              <a:t> право </a:t>
            </a:r>
            <a:r>
              <a:rPr lang="ru-RU" dirty="0" err="1"/>
              <a:t>збиратися</a:t>
            </a:r>
            <a:r>
              <a:rPr lang="ru-RU" dirty="0"/>
              <a:t> мирно, без </a:t>
            </a:r>
            <a:r>
              <a:rPr lang="ru-RU" dirty="0" err="1"/>
              <a:t>зброї</a:t>
            </a:r>
            <a:r>
              <a:rPr lang="ru-RU" dirty="0"/>
              <a:t> і </a:t>
            </a:r>
            <a:r>
              <a:rPr lang="ru-RU" dirty="0" err="1"/>
              <a:t>проводити</a:t>
            </a:r>
            <a:r>
              <a:rPr lang="ru-RU" dirty="0"/>
              <a:t> </a:t>
            </a:r>
            <a:r>
              <a:rPr lang="ru-RU" dirty="0" err="1"/>
              <a:t>збори</a:t>
            </a:r>
            <a:r>
              <a:rPr lang="ru-RU" dirty="0"/>
              <a:t>, </a:t>
            </a:r>
            <a:r>
              <a:rPr lang="ru-RU" dirty="0" err="1"/>
              <a:t>мітинги</a:t>
            </a:r>
            <a:r>
              <a:rPr lang="ru-RU" dirty="0"/>
              <a:t>, походи і </a:t>
            </a:r>
            <a:r>
              <a:rPr lang="ru-RU" dirty="0" err="1"/>
              <a:t>демонстрації</a:t>
            </a:r>
            <a:r>
              <a:rPr lang="ru-RU" dirty="0"/>
              <a:t>, про </a:t>
            </a:r>
            <a:r>
              <a:rPr lang="ru-RU" dirty="0" err="1"/>
              <a:t>проведення</a:t>
            </a:r>
            <a:r>
              <a:rPr lang="ru-RU" dirty="0"/>
              <a:t> </a:t>
            </a:r>
            <a:r>
              <a:rPr lang="ru-RU" dirty="0" err="1"/>
              <a:t>яких</a:t>
            </a:r>
            <a:r>
              <a:rPr lang="ru-RU" dirty="0"/>
              <a:t> </a:t>
            </a:r>
            <a:r>
              <a:rPr lang="ru-RU" dirty="0" err="1"/>
              <a:t>завчасно</a:t>
            </a:r>
            <a:r>
              <a:rPr lang="ru-RU" dirty="0"/>
              <a:t> </a:t>
            </a:r>
            <a:r>
              <a:rPr lang="ru-RU" dirty="0" err="1"/>
              <a:t>сповіщаються</a:t>
            </a:r>
            <a:r>
              <a:rPr lang="ru-RU" dirty="0"/>
              <a:t> </a:t>
            </a:r>
            <a:r>
              <a:rPr lang="ru-RU" dirty="0" err="1"/>
              <a:t>органи</a:t>
            </a:r>
            <a:r>
              <a:rPr lang="ru-RU" dirty="0"/>
              <a:t> </a:t>
            </a:r>
            <a:r>
              <a:rPr lang="ru-RU" dirty="0" err="1"/>
              <a:t>виконавчої</a:t>
            </a:r>
            <a:r>
              <a:rPr lang="ru-RU" dirty="0"/>
              <a:t> </a:t>
            </a:r>
            <a:r>
              <a:rPr lang="ru-RU" dirty="0" err="1"/>
              <a:t>влади</a:t>
            </a:r>
            <a:r>
              <a:rPr lang="ru-RU" dirty="0"/>
              <a:t> </a:t>
            </a:r>
            <a:r>
              <a:rPr lang="ru-RU" dirty="0" err="1"/>
              <a:t>чи</a:t>
            </a:r>
            <a:r>
              <a:rPr lang="ru-RU" dirty="0"/>
              <a:t> </a:t>
            </a:r>
            <a:r>
              <a:rPr lang="ru-RU" dirty="0" err="1"/>
              <a:t>органи</a:t>
            </a:r>
            <a:r>
              <a:rPr lang="ru-RU" dirty="0"/>
              <a:t> </a:t>
            </a:r>
            <a:r>
              <a:rPr lang="ru-RU" dirty="0" err="1"/>
              <a:t>місцевого</a:t>
            </a:r>
            <a:r>
              <a:rPr lang="ru-RU" dirty="0"/>
              <a:t> </a:t>
            </a:r>
            <a:r>
              <a:rPr lang="ru-RU" dirty="0" err="1"/>
              <a:t>самоврядування</a:t>
            </a:r>
            <a:r>
              <a:rPr lang="ru-RU" dirty="0"/>
              <a:t>.</a:t>
            </a:r>
          </a:p>
          <a:p>
            <a:endParaRPr lang="en-US" dirty="0"/>
          </a:p>
        </p:txBody>
      </p:sp>
    </p:spTree>
    <p:extLst>
      <p:ext uri="{BB962C8B-B14F-4D97-AF65-F5344CB8AC3E}">
        <p14:creationId xmlns:p14="http://schemas.microsoft.com/office/powerpoint/2010/main" val="6136577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2400" b="1" dirty="0"/>
              <a:t>Стаття 41.</a:t>
            </a:r>
            <a:r>
              <a:rPr lang="uk-UA" sz="2400" dirty="0"/>
              <a:t> Кожен має право володіти, користуватися і розпоряджатися своєю власністю, результатами своєї інтелектуальної, творчої діяльності.</a:t>
            </a:r>
            <a:endParaRPr lang="en-US" sz="2400" dirty="0"/>
          </a:p>
        </p:txBody>
      </p:sp>
      <p:sp>
        <p:nvSpPr>
          <p:cNvPr id="3" name="Объект 2"/>
          <p:cNvSpPr>
            <a:spLocks noGrp="1"/>
          </p:cNvSpPr>
          <p:nvPr>
            <p:ph idx="1"/>
          </p:nvPr>
        </p:nvSpPr>
        <p:spPr>
          <a:xfrm>
            <a:off x="1295401" y="2105637"/>
            <a:ext cx="9601196" cy="3770231"/>
          </a:xfrm>
        </p:spPr>
        <p:txBody>
          <a:bodyPr>
            <a:normAutofit fontScale="55000" lnSpcReduction="20000"/>
          </a:bodyPr>
          <a:lstStyle/>
          <a:p>
            <a:pPr marL="0" indent="0">
              <a:lnSpc>
                <a:spcPct val="120000"/>
              </a:lnSpc>
              <a:spcBef>
                <a:spcPts val="0"/>
              </a:spcBef>
              <a:spcAft>
                <a:spcPts val="0"/>
              </a:spcAft>
              <a:buNone/>
            </a:pPr>
            <a:r>
              <a:rPr lang="ru-RU" sz="3200" b="1" dirty="0" err="1"/>
              <a:t>Стаття</a:t>
            </a:r>
            <a:r>
              <a:rPr lang="ru-RU" sz="3200" b="1" dirty="0"/>
              <a:t> 42.</a:t>
            </a:r>
            <a:r>
              <a:rPr lang="ru-RU" sz="3200" dirty="0"/>
              <a:t> </a:t>
            </a:r>
            <a:r>
              <a:rPr lang="ru-RU" sz="3200" dirty="0" err="1"/>
              <a:t>Кожен</a:t>
            </a:r>
            <a:r>
              <a:rPr lang="ru-RU" sz="3200" dirty="0"/>
              <a:t> </a:t>
            </a:r>
            <a:r>
              <a:rPr lang="ru-RU" sz="3200" dirty="0" err="1"/>
              <a:t>має</a:t>
            </a:r>
            <a:r>
              <a:rPr lang="ru-RU" sz="3200" dirty="0"/>
              <a:t> право на </a:t>
            </a:r>
            <a:r>
              <a:rPr lang="ru-RU" sz="3200" dirty="0" err="1"/>
              <a:t>підприємницьку</a:t>
            </a:r>
            <a:r>
              <a:rPr lang="ru-RU" sz="3200" dirty="0"/>
              <a:t> </a:t>
            </a:r>
            <a:r>
              <a:rPr lang="ru-RU" sz="3200" dirty="0" err="1"/>
              <a:t>діяльність</a:t>
            </a:r>
            <a:r>
              <a:rPr lang="ru-RU" sz="3200" dirty="0"/>
              <a:t>, яка не заборонена законом.</a:t>
            </a:r>
          </a:p>
          <a:p>
            <a:pPr marL="0" indent="0">
              <a:lnSpc>
                <a:spcPct val="120000"/>
              </a:lnSpc>
              <a:spcBef>
                <a:spcPts val="0"/>
              </a:spcBef>
              <a:spcAft>
                <a:spcPts val="0"/>
              </a:spcAft>
              <a:buNone/>
            </a:pPr>
            <a:endParaRPr lang="uk-UA" b="1" dirty="0"/>
          </a:p>
          <a:p>
            <a:pPr marL="0" indent="0">
              <a:lnSpc>
                <a:spcPct val="120000"/>
              </a:lnSpc>
              <a:spcBef>
                <a:spcPts val="0"/>
              </a:spcBef>
              <a:spcAft>
                <a:spcPts val="0"/>
              </a:spcAft>
              <a:buNone/>
            </a:pPr>
            <a:r>
              <a:rPr lang="uk-UA" sz="2900" b="1" dirty="0"/>
              <a:t>Стаття 43.</a:t>
            </a:r>
            <a:r>
              <a:rPr lang="uk-UA" sz="2900" dirty="0"/>
              <a:t> Кожен має право на працю, що включає можливість заробляти собі на життя працею, яку він вільно обирає або на яку вільно погоджується.</a:t>
            </a:r>
          </a:p>
          <a:p>
            <a:pPr marL="0" indent="0" algn="just">
              <a:lnSpc>
                <a:spcPct val="120000"/>
              </a:lnSpc>
              <a:spcBef>
                <a:spcPts val="0"/>
              </a:spcBef>
              <a:spcAft>
                <a:spcPts val="0"/>
              </a:spcAft>
              <a:buNone/>
            </a:pPr>
            <a:r>
              <a:rPr lang="uk-UA" sz="2900" dirty="0"/>
              <a:t>Держава створює умови для повного здійснення громадянами права на працю, гарантує рівні можливості у виборі професії та роду трудової діяльності, реалізовує програми професійно-технічного навчання, підготовки і перепідготовки кадрів відповідно до суспільних потреб.</a:t>
            </a:r>
          </a:p>
          <a:p>
            <a:pPr marL="0" indent="0" algn="just">
              <a:lnSpc>
                <a:spcPct val="120000"/>
              </a:lnSpc>
              <a:spcBef>
                <a:spcPts val="0"/>
              </a:spcBef>
              <a:spcAft>
                <a:spcPts val="0"/>
              </a:spcAft>
              <a:buNone/>
            </a:pPr>
            <a:r>
              <a:rPr lang="uk-UA" sz="2900" dirty="0"/>
              <a:t>Використання примусової праці забороняється. Не вважається примусовою працею військова або альтернативна (невійськова) служба, а також робота чи служба, яка виконується особою за </a:t>
            </a:r>
            <a:r>
              <a:rPr lang="uk-UA" sz="2900" dirty="0" err="1"/>
              <a:t>вироком</a:t>
            </a:r>
            <a:r>
              <a:rPr lang="uk-UA" sz="2900" dirty="0"/>
              <a:t> чи іншим рішенням суду або відповідно до законів про воєнний і про надзвичайний стан.</a:t>
            </a:r>
          </a:p>
          <a:p>
            <a:pPr marL="0" indent="0" algn="just">
              <a:lnSpc>
                <a:spcPct val="120000"/>
              </a:lnSpc>
              <a:spcBef>
                <a:spcPts val="0"/>
              </a:spcBef>
              <a:spcAft>
                <a:spcPts val="0"/>
              </a:spcAft>
              <a:buNone/>
            </a:pPr>
            <a:r>
              <a:rPr lang="uk-UA" sz="2900" dirty="0"/>
              <a:t>Кожен має право на належні, безпечні і здорові умови праці, на заробітну плату, не нижчу від визначеної законом.</a:t>
            </a:r>
          </a:p>
          <a:p>
            <a:pPr marL="0" indent="0" algn="just">
              <a:lnSpc>
                <a:spcPct val="120000"/>
              </a:lnSpc>
              <a:spcBef>
                <a:spcPts val="0"/>
              </a:spcBef>
              <a:spcAft>
                <a:spcPts val="0"/>
              </a:spcAft>
              <a:buNone/>
            </a:pPr>
            <a:r>
              <a:rPr lang="uk-UA" sz="2900" dirty="0"/>
              <a:t>Використання праці жінок і неповнолітніх на небезпечних для їхнього здоров'я роботах забороняється.</a:t>
            </a:r>
          </a:p>
          <a:p>
            <a:pPr marL="0" indent="0" algn="just">
              <a:lnSpc>
                <a:spcPct val="120000"/>
              </a:lnSpc>
              <a:spcBef>
                <a:spcPts val="0"/>
              </a:spcBef>
              <a:spcAft>
                <a:spcPts val="0"/>
              </a:spcAft>
              <a:buNone/>
            </a:pPr>
            <a:r>
              <a:rPr lang="uk-UA" sz="2900" dirty="0"/>
              <a:t>Громадянам гарантується захист від незаконного звільнення.</a:t>
            </a:r>
          </a:p>
          <a:p>
            <a:pPr marL="0" indent="0" algn="just">
              <a:lnSpc>
                <a:spcPct val="120000"/>
              </a:lnSpc>
              <a:spcBef>
                <a:spcPts val="0"/>
              </a:spcBef>
              <a:spcAft>
                <a:spcPts val="0"/>
              </a:spcAft>
              <a:buNone/>
            </a:pPr>
            <a:r>
              <a:rPr lang="uk-UA" sz="2900" dirty="0"/>
              <a:t>Право на своєчасне одержання винагороди за працю захищається законом.</a:t>
            </a:r>
          </a:p>
          <a:p>
            <a:endParaRPr lang="en-US" sz="2900" dirty="0"/>
          </a:p>
        </p:txBody>
      </p:sp>
    </p:spTree>
    <p:extLst>
      <p:ext uri="{BB962C8B-B14F-4D97-AF65-F5344CB8AC3E}">
        <p14:creationId xmlns:p14="http://schemas.microsoft.com/office/powerpoint/2010/main" val="697793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en-US"/>
          </a:p>
        </p:txBody>
      </p:sp>
      <p:sp>
        <p:nvSpPr>
          <p:cNvPr id="3" name="Объект 2"/>
          <p:cNvSpPr>
            <a:spLocks noGrp="1"/>
          </p:cNvSpPr>
          <p:nvPr>
            <p:ph idx="1"/>
          </p:nvPr>
        </p:nvSpPr>
        <p:spPr/>
        <p:txBody>
          <a:bodyPr/>
          <a:lstStyle/>
          <a:p>
            <a:r>
              <a:rPr lang="ru-RU" b="1" dirty="0" err="1"/>
              <a:t>Стаття</a:t>
            </a:r>
            <a:r>
              <a:rPr lang="ru-RU" b="1" dirty="0"/>
              <a:t> 44. </a:t>
            </a:r>
            <a:r>
              <a:rPr lang="ru-RU" dirty="0" err="1"/>
              <a:t>Ті</a:t>
            </a:r>
            <a:r>
              <a:rPr lang="ru-RU" dirty="0"/>
              <a:t>, </a:t>
            </a:r>
            <a:r>
              <a:rPr lang="ru-RU" dirty="0" err="1"/>
              <a:t>хто</a:t>
            </a:r>
            <a:r>
              <a:rPr lang="ru-RU" dirty="0"/>
              <a:t> </a:t>
            </a:r>
            <a:r>
              <a:rPr lang="ru-RU" dirty="0" err="1"/>
              <a:t>працює</a:t>
            </a:r>
            <a:r>
              <a:rPr lang="ru-RU" dirty="0"/>
              <a:t>, </a:t>
            </a:r>
            <a:r>
              <a:rPr lang="ru-RU" dirty="0" err="1"/>
              <a:t>мають</a:t>
            </a:r>
            <a:r>
              <a:rPr lang="ru-RU" dirty="0"/>
              <a:t> право на </a:t>
            </a:r>
            <a:r>
              <a:rPr lang="ru-RU" dirty="0" err="1"/>
              <a:t>страйк</a:t>
            </a:r>
            <a:r>
              <a:rPr lang="ru-RU" dirty="0"/>
              <a:t> для </a:t>
            </a:r>
            <a:r>
              <a:rPr lang="ru-RU" dirty="0" err="1"/>
              <a:t>захисту</a:t>
            </a:r>
            <a:r>
              <a:rPr lang="ru-RU" dirty="0"/>
              <a:t> </a:t>
            </a:r>
            <a:r>
              <a:rPr lang="ru-RU" dirty="0" err="1"/>
              <a:t>своїх</a:t>
            </a:r>
            <a:r>
              <a:rPr lang="ru-RU" dirty="0"/>
              <a:t> </a:t>
            </a:r>
            <a:r>
              <a:rPr lang="ru-RU" dirty="0" err="1"/>
              <a:t>економічних</a:t>
            </a:r>
            <a:r>
              <a:rPr lang="ru-RU" dirty="0"/>
              <a:t> і </a:t>
            </a:r>
            <a:r>
              <a:rPr lang="ru-RU" dirty="0" err="1"/>
              <a:t>соціальних</a:t>
            </a:r>
            <a:r>
              <a:rPr lang="ru-RU" dirty="0"/>
              <a:t> </a:t>
            </a:r>
            <a:r>
              <a:rPr lang="ru-RU" dirty="0" err="1"/>
              <a:t>інтересів</a:t>
            </a:r>
            <a:r>
              <a:rPr lang="ru-RU" dirty="0"/>
              <a:t>.</a:t>
            </a:r>
          </a:p>
          <a:p>
            <a:r>
              <a:rPr lang="ru-RU" dirty="0"/>
              <a:t>Порядок </a:t>
            </a:r>
            <a:r>
              <a:rPr lang="ru-RU" dirty="0" err="1"/>
              <a:t>здійснення</a:t>
            </a:r>
            <a:r>
              <a:rPr lang="ru-RU" dirty="0"/>
              <a:t> права на </a:t>
            </a:r>
            <a:r>
              <a:rPr lang="ru-RU" dirty="0" err="1"/>
              <a:t>страйк</a:t>
            </a:r>
            <a:r>
              <a:rPr lang="ru-RU" dirty="0"/>
              <a:t> </a:t>
            </a:r>
            <a:r>
              <a:rPr lang="ru-RU" dirty="0" err="1"/>
              <a:t>встановлюється</a:t>
            </a:r>
            <a:r>
              <a:rPr lang="ru-RU" dirty="0"/>
              <a:t> законом з </a:t>
            </a:r>
            <a:r>
              <a:rPr lang="ru-RU" dirty="0" err="1"/>
              <a:t>урахуванням</a:t>
            </a:r>
            <a:r>
              <a:rPr lang="ru-RU" dirty="0"/>
              <a:t> </a:t>
            </a:r>
            <a:r>
              <a:rPr lang="ru-RU" dirty="0" err="1"/>
              <a:t>необхідності</a:t>
            </a:r>
            <a:r>
              <a:rPr lang="ru-RU" dirty="0"/>
              <a:t> </a:t>
            </a:r>
            <a:r>
              <a:rPr lang="ru-RU" dirty="0" err="1"/>
              <a:t>забезпечення</a:t>
            </a:r>
            <a:r>
              <a:rPr lang="ru-RU" dirty="0"/>
              <a:t> </a:t>
            </a:r>
            <a:r>
              <a:rPr lang="ru-RU" dirty="0" err="1"/>
              <a:t>національної</a:t>
            </a:r>
            <a:r>
              <a:rPr lang="ru-RU" dirty="0"/>
              <a:t> </a:t>
            </a:r>
            <a:r>
              <a:rPr lang="ru-RU" dirty="0" err="1"/>
              <a:t>безпеки</a:t>
            </a:r>
            <a:r>
              <a:rPr lang="ru-RU" dirty="0"/>
              <a:t>, </a:t>
            </a:r>
            <a:r>
              <a:rPr lang="ru-RU" dirty="0" err="1"/>
              <a:t>охорони</a:t>
            </a:r>
            <a:r>
              <a:rPr lang="ru-RU" dirty="0"/>
              <a:t> </a:t>
            </a:r>
            <a:r>
              <a:rPr lang="ru-RU" dirty="0" err="1"/>
              <a:t>здоров'я</a:t>
            </a:r>
            <a:r>
              <a:rPr lang="ru-RU" dirty="0"/>
              <a:t>, прав і свобод </a:t>
            </a:r>
            <a:r>
              <a:rPr lang="ru-RU" dirty="0" err="1"/>
              <a:t>інших</a:t>
            </a:r>
            <a:r>
              <a:rPr lang="ru-RU" dirty="0"/>
              <a:t> людей.</a:t>
            </a:r>
          </a:p>
          <a:p>
            <a:r>
              <a:rPr lang="ru-RU" dirty="0" err="1"/>
              <a:t>Ніхто</a:t>
            </a:r>
            <a:r>
              <a:rPr lang="ru-RU" dirty="0"/>
              <a:t> не </a:t>
            </a:r>
            <a:r>
              <a:rPr lang="ru-RU" dirty="0" err="1"/>
              <a:t>може</a:t>
            </a:r>
            <a:r>
              <a:rPr lang="ru-RU" dirty="0"/>
              <a:t> бути </a:t>
            </a:r>
            <a:r>
              <a:rPr lang="ru-RU" dirty="0" err="1"/>
              <a:t>примушений</a:t>
            </a:r>
            <a:r>
              <a:rPr lang="ru-RU" dirty="0"/>
              <a:t> до </a:t>
            </a:r>
            <a:r>
              <a:rPr lang="ru-RU" dirty="0" err="1"/>
              <a:t>участі</a:t>
            </a:r>
            <a:r>
              <a:rPr lang="ru-RU" dirty="0"/>
              <a:t> </a:t>
            </a:r>
            <a:r>
              <a:rPr lang="ru-RU" dirty="0" err="1"/>
              <a:t>або</a:t>
            </a:r>
            <a:r>
              <a:rPr lang="ru-RU" dirty="0"/>
              <a:t> до </a:t>
            </a:r>
            <a:r>
              <a:rPr lang="ru-RU" dirty="0" err="1"/>
              <a:t>неучасті</a:t>
            </a:r>
            <a:r>
              <a:rPr lang="ru-RU" dirty="0"/>
              <a:t> у </a:t>
            </a:r>
            <a:r>
              <a:rPr lang="ru-RU" dirty="0" err="1"/>
              <a:t>страйку</a:t>
            </a:r>
            <a:r>
              <a:rPr lang="ru-RU" dirty="0"/>
              <a:t>.</a:t>
            </a:r>
          </a:p>
          <a:p>
            <a:r>
              <a:rPr lang="ru-RU" dirty="0"/>
              <a:t>Заборона </a:t>
            </a:r>
            <a:r>
              <a:rPr lang="ru-RU" dirty="0" err="1"/>
              <a:t>страйку</a:t>
            </a:r>
            <a:r>
              <a:rPr lang="ru-RU" dirty="0"/>
              <a:t> </a:t>
            </a:r>
            <a:r>
              <a:rPr lang="ru-RU" dirty="0" err="1"/>
              <a:t>можлива</a:t>
            </a:r>
            <a:r>
              <a:rPr lang="ru-RU" dirty="0"/>
              <a:t> </a:t>
            </a:r>
            <a:r>
              <a:rPr lang="ru-RU" dirty="0" err="1"/>
              <a:t>лише</a:t>
            </a:r>
            <a:r>
              <a:rPr lang="ru-RU" dirty="0"/>
              <a:t> на </a:t>
            </a:r>
            <a:r>
              <a:rPr lang="ru-RU" dirty="0" err="1"/>
              <a:t>підставі</a:t>
            </a:r>
            <a:r>
              <a:rPr lang="ru-RU" dirty="0"/>
              <a:t> закону.</a:t>
            </a:r>
          </a:p>
          <a:p>
            <a:endParaRPr lang="en-US" dirty="0"/>
          </a:p>
        </p:txBody>
      </p:sp>
    </p:spTree>
    <p:extLst>
      <p:ext uri="{BB962C8B-B14F-4D97-AF65-F5344CB8AC3E}">
        <p14:creationId xmlns:p14="http://schemas.microsoft.com/office/powerpoint/2010/main" val="9166092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dirty="0"/>
              <a:t>Стаття 53.</a:t>
            </a:r>
            <a:r>
              <a:rPr lang="uk-UA" dirty="0"/>
              <a:t> Кожен має право на освіту.</a:t>
            </a:r>
            <a:br>
              <a:rPr lang="uk-UA" dirty="0"/>
            </a:br>
            <a:endParaRPr lang="en-US" dirty="0"/>
          </a:p>
        </p:txBody>
      </p:sp>
      <p:sp>
        <p:nvSpPr>
          <p:cNvPr id="3" name="Объект 2"/>
          <p:cNvSpPr>
            <a:spLocks noGrp="1"/>
          </p:cNvSpPr>
          <p:nvPr>
            <p:ph idx="1"/>
          </p:nvPr>
        </p:nvSpPr>
        <p:spPr/>
        <p:txBody>
          <a:bodyPr>
            <a:normAutofit fontScale="85000" lnSpcReduction="20000"/>
          </a:bodyPr>
          <a:lstStyle/>
          <a:p>
            <a:r>
              <a:rPr lang="uk-UA" dirty="0"/>
              <a:t>Повна загальна середня освіта є обов'язковою.</a:t>
            </a:r>
          </a:p>
          <a:p>
            <a:r>
              <a:rPr lang="uk-UA" dirty="0"/>
              <a:t>Держава забезпечує доступність і безоплатність дошкільної, повної загальної середньої, професійно-технічної, вищої освіти в державних і комунальних навчальних закладах; розвиток дошкільної, повної загальної середньої, позашкільної, професійно-технічної, вищої і післядипломної освіти, різних форм навчання; надання державних стипендій та пільг учням і студентам.</a:t>
            </a:r>
          </a:p>
          <a:p>
            <a:r>
              <a:rPr lang="uk-UA" dirty="0"/>
              <a:t>Громадяни мають право безоплатно здобути вищу освіту в державних і комунальних навчальних закладах на конкурсній основі.</a:t>
            </a:r>
          </a:p>
          <a:p>
            <a:r>
              <a:rPr lang="uk-UA" dirty="0"/>
              <a:t>Громадянам, які належать до національних меншин, відповідно до закону гарантується право на навчання рідною мовою чи на вивчення рідної мови у державних і комунальних навчальних закладах або через національні культурні товариства.</a:t>
            </a:r>
          </a:p>
          <a:p>
            <a:endParaRPr lang="en-US" dirty="0"/>
          </a:p>
        </p:txBody>
      </p:sp>
    </p:spTree>
    <p:extLst>
      <p:ext uri="{BB962C8B-B14F-4D97-AF65-F5344CB8AC3E}">
        <p14:creationId xmlns:p14="http://schemas.microsoft.com/office/powerpoint/2010/main" val="3254542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b="1" dirty="0"/>
              <a:t>Станом на 24 лютого 2022 року</a:t>
            </a:r>
            <a:endParaRPr lang="en-US" b="1" dirty="0"/>
          </a:p>
        </p:txBody>
      </p:sp>
      <p:sp>
        <p:nvSpPr>
          <p:cNvPr id="3" name="Объект 2"/>
          <p:cNvSpPr>
            <a:spLocks noGrp="1"/>
          </p:cNvSpPr>
          <p:nvPr>
            <p:ph idx="1"/>
          </p:nvPr>
        </p:nvSpPr>
        <p:spPr/>
        <p:txBody>
          <a:bodyPr/>
          <a:lstStyle/>
          <a:p>
            <a:pPr>
              <a:spcBef>
                <a:spcPts val="0"/>
              </a:spcBef>
              <a:spcAft>
                <a:spcPts val="0"/>
              </a:spcAft>
            </a:pPr>
            <a:r>
              <a:rPr lang="ru-RU" dirty="0" err="1"/>
              <a:t>Конституція</a:t>
            </a:r>
            <a:r>
              <a:rPr lang="ru-RU" dirty="0"/>
              <a:t> </a:t>
            </a:r>
            <a:r>
              <a:rPr lang="ru-RU" dirty="0" err="1"/>
              <a:t>України</a:t>
            </a:r>
            <a:r>
              <a:rPr lang="ru-RU" dirty="0"/>
              <a:t> </a:t>
            </a:r>
            <a:r>
              <a:rPr lang="uk-UA" dirty="0"/>
              <a:t>від 28.06.1996 р. № 254к/96-ВР </a:t>
            </a:r>
            <a:br>
              <a:rPr lang="uk-UA" dirty="0"/>
            </a:br>
            <a:endParaRPr lang="uk-UA" dirty="0"/>
          </a:p>
          <a:p>
            <a:pPr>
              <a:spcBef>
                <a:spcPts val="0"/>
              </a:spcBef>
              <a:spcAft>
                <a:spcPts val="0"/>
              </a:spcAft>
            </a:pPr>
            <a:r>
              <a:rPr lang="ru-RU" dirty="0"/>
              <a:t>Закон </a:t>
            </a:r>
            <a:r>
              <a:rPr lang="ru-RU" dirty="0" err="1"/>
              <a:t>України</a:t>
            </a:r>
            <a:r>
              <a:rPr lang="ru-RU" dirty="0"/>
              <a:t> «Про </a:t>
            </a:r>
            <a:r>
              <a:rPr lang="ru-RU" dirty="0" err="1"/>
              <a:t>правовий</a:t>
            </a:r>
            <a:r>
              <a:rPr lang="ru-RU" dirty="0"/>
              <a:t> режим </a:t>
            </a:r>
            <a:r>
              <a:rPr lang="ru-RU" dirty="0" err="1"/>
              <a:t>воєнного</a:t>
            </a:r>
            <a:r>
              <a:rPr lang="ru-RU" dirty="0"/>
              <a:t> стану»</a:t>
            </a:r>
            <a:r>
              <a:rPr lang="uk-UA" dirty="0"/>
              <a:t> від 12.05.2015 р. № 389-</a:t>
            </a:r>
            <a:r>
              <a:rPr lang="en-US" dirty="0"/>
              <a:t>VIII </a:t>
            </a:r>
            <a:br>
              <a:rPr lang="en-US" dirty="0"/>
            </a:br>
            <a:endParaRPr lang="uk-UA" dirty="0"/>
          </a:p>
          <a:p>
            <a:pPr>
              <a:spcBef>
                <a:spcPts val="0"/>
              </a:spcBef>
              <a:spcAft>
                <a:spcPts val="0"/>
              </a:spcAft>
            </a:pPr>
            <a:r>
              <a:rPr lang="ru-RU" dirty="0"/>
              <a:t>Указ Президента </a:t>
            </a:r>
            <a:r>
              <a:rPr lang="ru-RU" dirty="0" err="1"/>
              <a:t>України</a:t>
            </a:r>
            <a:r>
              <a:rPr lang="ru-RU" dirty="0"/>
              <a:t> </a:t>
            </a:r>
            <a:r>
              <a:rPr lang="ru-RU" dirty="0" err="1"/>
              <a:t>від</a:t>
            </a:r>
            <a:r>
              <a:rPr lang="ru-RU" dirty="0"/>
              <a:t> 24.02.2022 р. № 64/2022 «Про </a:t>
            </a:r>
            <a:r>
              <a:rPr lang="ru-RU" dirty="0" err="1"/>
              <a:t>введення</a:t>
            </a:r>
            <a:r>
              <a:rPr lang="ru-RU" dirty="0"/>
              <a:t> </a:t>
            </a:r>
            <a:r>
              <a:rPr lang="ru-RU" dirty="0" err="1"/>
              <a:t>воєнного</a:t>
            </a:r>
            <a:r>
              <a:rPr lang="ru-RU" dirty="0"/>
              <a:t> стану в </a:t>
            </a:r>
            <a:r>
              <a:rPr lang="ru-RU" dirty="0" err="1"/>
              <a:t>Україні</a:t>
            </a:r>
            <a:r>
              <a:rPr lang="ru-RU" dirty="0"/>
              <a:t>»</a:t>
            </a:r>
            <a:endParaRPr lang="en-US" dirty="0"/>
          </a:p>
        </p:txBody>
      </p:sp>
    </p:spTree>
    <p:extLst>
      <p:ext uri="{BB962C8B-B14F-4D97-AF65-F5344CB8AC3E}">
        <p14:creationId xmlns:p14="http://schemas.microsoft.com/office/powerpoint/2010/main" val="22255548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3200" dirty="0"/>
              <a:t>Під час дії воєнного стану, введеного відповідно до </a:t>
            </a:r>
            <a:r>
              <a:rPr lang="uk-UA" sz="3200" u="sng" dirty="0">
                <a:hlinkClick r:id="rId2"/>
              </a:rPr>
              <a:t>Закону України</a:t>
            </a:r>
            <a:r>
              <a:rPr lang="uk-UA" sz="3200" dirty="0"/>
              <a:t> "Про правовий режим воєнного стану",</a:t>
            </a:r>
            <a:endParaRPr lang="en-US" sz="3200" dirty="0"/>
          </a:p>
        </p:txBody>
      </p:sp>
      <p:sp>
        <p:nvSpPr>
          <p:cNvPr id="3" name="Объект 2"/>
          <p:cNvSpPr>
            <a:spLocks noGrp="1"/>
          </p:cNvSpPr>
          <p:nvPr>
            <p:ph idx="1"/>
          </p:nvPr>
        </p:nvSpPr>
        <p:spPr/>
        <p:txBody>
          <a:bodyPr>
            <a:normAutofit/>
          </a:bodyPr>
          <a:lstStyle/>
          <a:p>
            <a:pPr algn="ctr"/>
            <a:endParaRPr lang="uk-UA" sz="2800" dirty="0"/>
          </a:p>
          <a:p>
            <a:pPr algn="ctr"/>
            <a:r>
              <a:rPr lang="uk-UA" sz="2800" b="1" dirty="0"/>
              <a:t>діють обмеження та особливості організації трудових відносин, встановлені </a:t>
            </a:r>
            <a:r>
              <a:rPr lang="uk-UA" sz="2800" b="1" u="sng" dirty="0">
                <a:hlinkClick r:id="rId3"/>
              </a:rPr>
              <a:t>Законом України</a:t>
            </a:r>
            <a:r>
              <a:rPr lang="uk-UA" sz="2800" b="1" dirty="0"/>
              <a:t> </a:t>
            </a:r>
          </a:p>
          <a:p>
            <a:pPr algn="ctr"/>
            <a:r>
              <a:rPr lang="uk-UA" sz="2800" b="1" dirty="0"/>
              <a:t>"Про організацію трудових відносин в умовах воєнного стану".</a:t>
            </a:r>
            <a:endParaRPr lang="en-US" sz="2800" b="1" dirty="0"/>
          </a:p>
        </p:txBody>
      </p:sp>
    </p:spTree>
    <p:extLst>
      <p:ext uri="{BB962C8B-B14F-4D97-AF65-F5344CB8AC3E}">
        <p14:creationId xmlns:p14="http://schemas.microsoft.com/office/powerpoint/2010/main" val="3281167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87681" y="881464"/>
            <a:ext cx="9601196" cy="1509398"/>
          </a:xfrm>
        </p:spPr>
        <p:txBody>
          <a:bodyPr>
            <a:noAutofit/>
          </a:bodyPr>
          <a:lstStyle/>
          <a:p>
            <a:r>
              <a:rPr lang="ru-RU" sz="2000" b="1" dirty="0"/>
              <a:t>У </a:t>
            </a:r>
            <a:r>
              <a:rPr lang="ru-RU" sz="2000" b="1" dirty="0" err="1"/>
              <a:t>сфері</a:t>
            </a:r>
            <a:r>
              <a:rPr lang="ru-RU" sz="2000" b="1" dirty="0"/>
              <a:t> </a:t>
            </a:r>
            <a:r>
              <a:rPr lang="ru-RU" sz="2000" b="1" dirty="0" err="1"/>
              <a:t>праці</a:t>
            </a:r>
            <a:r>
              <a:rPr lang="ru-RU" sz="2000" b="1" dirty="0"/>
              <a:t> </a:t>
            </a:r>
            <a:r>
              <a:rPr lang="ru-RU" sz="2000" b="1" dirty="0" err="1"/>
              <a:t>обмеженню</a:t>
            </a:r>
            <a:r>
              <a:rPr lang="ru-RU" sz="2000" b="1" dirty="0"/>
              <a:t> </a:t>
            </a:r>
            <a:r>
              <a:rPr lang="ru-RU" sz="2000" b="1" dirty="0" err="1"/>
              <a:t>підлягає</a:t>
            </a:r>
            <a:r>
              <a:rPr lang="ru-RU" sz="2000" b="1" dirty="0"/>
              <a:t> право на </a:t>
            </a:r>
            <a:r>
              <a:rPr lang="ru-RU" sz="2000" b="1" dirty="0" err="1"/>
              <a:t>працю</a:t>
            </a:r>
            <a:r>
              <a:rPr lang="ru-RU" sz="2000" b="1" dirty="0"/>
              <a:t> та право на </a:t>
            </a:r>
            <a:r>
              <a:rPr lang="ru-RU" sz="2000" b="1" dirty="0" err="1"/>
              <a:t>страйк</a:t>
            </a:r>
            <a:r>
              <a:rPr lang="ru-RU" sz="2000" b="1" dirty="0"/>
              <a:t>, як </a:t>
            </a:r>
            <a:r>
              <a:rPr lang="ru-RU" sz="2000" b="1" dirty="0" err="1"/>
              <a:t>основоположні</a:t>
            </a:r>
            <a:r>
              <a:rPr lang="ru-RU" sz="2000" b="1" dirty="0"/>
              <a:t> </a:t>
            </a:r>
            <a:r>
              <a:rPr lang="ru-RU" sz="2000" b="1" dirty="0" err="1"/>
              <a:t>трудові</a:t>
            </a:r>
            <a:r>
              <a:rPr lang="ru-RU" sz="2000" b="1" dirty="0"/>
              <a:t> права, </a:t>
            </a:r>
            <a:r>
              <a:rPr lang="ru-RU" sz="2000" b="1" dirty="0" err="1"/>
              <a:t>які</a:t>
            </a:r>
            <a:r>
              <a:rPr lang="ru-RU" sz="2000" b="1" dirty="0"/>
              <a:t> </a:t>
            </a:r>
            <a:r>
              <a:rPr lang="ru-RU" sz="2000" b="1" dirty="0" err="1"/>
              <a:t>забезпечують</a:t>
            </a:r>
            <a:r>
              <a:rPr lang="ru-RU" sz="2000" b="1" dirty="0"/>
              <a:t> </a:t>
            </a:r>
            <a:r>
              <a:rPr lang="ru-RU" sz="2000" b="1" dirty="0" err="1"/>
              <a:t>соціально-економічні</a:t>
            </a:r>
            <a:r>
              <a:rPr lang="ru-RU" sz="2000" b="1" dirty="0"/>
              <a:t> </a:t>
            </a:r>
            <a:r>
              <a:rPr lang="ru-RU" sz="2000" b="1" dirty="0" err="1"/>
              <a:t>інтереси</a:t>
            </a:r>
            <a:r>
              <a:rPr lang="ru-RU" sz="2000" b="1" dirty="0"/>
              <a:t> </a:t>
            </a:r>
            <a:r>
              <a:rPr lang="ru-RU" sz="2000" b="1" dirty="0" err="1"/>
              <a:t>людини</a:t>
            </a:r>
            <a:r>
              <a:rPr lang="ru-RU" sz="2000" b="1" dirty="0"/>
              <a:t> та </a:t>
            </a:r>
            <a:r>
              <a:rPr lang="ru-RU" sz="2000" b="1" dirty="0" err="1"/>
              <a:t>громадянина</a:t>
            </a:r>
            <a:r>
              <a:rPr lang="ru-RU" sz="2000" b="1" dirty="0"/>
              <a:t>. </a:t>
            </a:r>
            <a:br>
              <a:rPr lang="ru-RU" sz="2000" b="1" dirty="0"/>
            </a:br>
            <a:r>
              <a:rPr lang="ru-RU" sz="2000" b="1" u="sng" dirty="0" err="1"/>
              <a:t>Такі</a:t>
            </a:r>
            <a:r>
              <a:rPr lang="ru-RU" sz="2000" b="1" u="sng" dirty="0"/>
              <a:t> </a:t>
            </a:r>
            <a:r>
              <a:rPr lang="ru-RU" sz="2000" b="1" u="sng" dirty="0" err="1"/>
              <a:t>обмеження</a:t>
            </a:r>
            <a:r>
              <a:rPr lang="ru-RU" sz="2000" b="1" u="sng" dirty="0"/>
              <a:t> </a:t>
            </a:r>
            <a:r>
              <a:rPr lang="ru-RU" sz="2000" b="1" u="sng" dirty="0" err="1"/>
              <a:t>запроваджуються</a:t>
            </a:r>
            <a:r>
              <a:rPr lang="ru-RU" sz="2000" b="1" u="sng" dirty="0"/>
              <a:t> на час </a:t>
            </a:r>
            <a:r>
              <a:rPr lang="ru-RU" sz="2000" b="1" u="sng" dirty="0" err="1"/>
              <a:t>дії</a:t>
            </a:r>
            <a:r>
              <a:rPr lang="ru-RU" sz="2000" b="1" u="sng" dirty="0"/>
              <a:t> </a:t>
            </a:r>
            <a:r>
              <a:rPr lang="ru-RU" sz="2000" b="1" u="sng" dirty="0" err="1"/>
              <a:t>військового</a:t>
            </a:r>
            <a:r>
              <a:rPr lang="ru-RU" sz="2000" b="1" u="sng" dirty="0"/>
              <a:t> стану</a:t>
            </a:r>
            <a:br>
              <a:rPr lang="en-US" sz="2000" b="1" u="sng" dirty="0"/>
            </a:br>
            <a:endParaRPr lang="en-US" sz="2000" b="1" u="sng" dirty="0"/>
          </a:p>
        </p:txBody>
      </p:sp>
      <p:sp>
        <p:nvSpPr>
          <p:cNvPr id="3" name="Объект 2"/>
          <p:cNvSpPr>
            <a:spLocks noGrp="1"/>
          </p:cNvSpPr>
          <p:nvPr>
            <p:ph idx="1"/>
          </p:nvPr>
        </p:nvSpPr>
        <p:spPr/>
        <p:txBody>
          <a:bodyPr>
            <a:normAutofit fontScale="92500" lnSpcReduction="20000"/>
          </a:bodyPr>
          <a:lstStyle/>
          <a:p>
            <a:r>
              <a:rPr lang="ru-RU" dirty="0"/>
              <a:t>Право на </a:t>
            </a:r>
            <a:r>
              <a:rPr lang="ru-RU" dirty="0" err="1"/>
              <a:t>працю</a:t>
            </a:r>
            <a:r>
              <a:rPr lang="ru-RU" dirty="0"/>
              <a:t> на </a:t>
            </a:r>
            <a:r>
              <a:rPr lang="ru-RU" dirty="0" err="1"/>
              <a:t>основі</a:t>
            </a:r>
            <a:r>
              <a:rPr lang="ru-RU" dirty="0"/>
              <a:t> принципу </a:t>
            </a:r>
            <a:r>
              <a:rPr lang="ru-RU" dirty="0" err="1"/>
              <a:t>свободи</a:t>
            </a:r>
            <a:r>
              <a:rPr lang="ru-RU" dirty="0"/>
              <a:t> </a:t>
            </a:r>
            <a:r>
              <a:rPr lang="ru-RU" dirty="0" err="1"/>
              <a:t>праці</a:t>
            </a:r>
            <a:r>
              <a:rPr lang="ru-RU" dirty="0"/>
              <a:t>, на час </a:t>
            </a:r>
            <a:r>
              <a:rPr lang="ru-RU" dirty="0" err="1"/>
              <a:t>воєнного</a:t>
            </a:r>
            <a:r>
              <a:rPr lang="ru-RU" dirty="0"/>
              <a:t> стану, </a:t>
            </a:r>
            <a:r>
              <a:rPr lang="ru-RU" dirty="0" err="1"/>
              <a:t>визначається</a:t>
            </a:r>
            <a:r>
              <a:rPr lang="ru-RU" dirty="0"/>
              <a:t> в </a:t>
            </a:r>
            <a:r>
              <a:rPr lang="ru-RU" dirty="0" err="1"/>
              <a:t>наступних</a:t>
            </a:r>
            <a:r>
              <a:rPr lang="ru-RU" dirty="0"/>
              <a:t> </a:t>
            </a:r>
            <a:r>
              <a:rPr lang="ru-RU" dirty="0" err="1"/>
              <a:t>положеннях</a:t>
            </a:r>
            <a:r>
              <a:rPr lang="ru-RU" dirty="0"/>
              <a:t>:</a:t>
            </a:r>
            <a:endParaRPr lang="en-US" dirty="0"/>
          </a:p>
          <a:p>
            <a:r>
              <a:rPr lang="ru-RU" dirty="0"/>
              <a:t>– особа </a:t>
            </a:r>
            <a:r>
              <a:rPr lang="ru-RU" dirty="0" err="1"/>
              <a:t>має</a:t>
            </a:r>
            <a:r>
              <a:rPr lang="ru-RU" dirty="0"/>
              <a:t> </a:t>
            </a:r>
            <a:r>
              <a:rPr lang="ru-RU" dirty="0" err="1"/>
              <a:t>невід’ємне</a:t>
            </a:r>
            <a:r>
              <a:rPr lang="ru-RU" dirty="0"/>
              <a:t> </a:t>
            </a:r>
            <a:r>
              <a:rPr lang="ru-RU" dirty="0" err="1"/>
              <a:t>природнє</a:t>
            </a:r>
            <a:r>
              <a:rPr lang="ru-RU" dirty="0"/>
              <a:t>, </a:t>
            </a:r>
            <a:r>
              <a:rPr lang="ru-RU" dirty="0" err="1"/>
              <a:t>виключне</a:t>
            </a:r>
            <a:r>
              <a:rPr lang="ru-RU" dirty="0"/>
              <a:t> право на </a:t>
            </a:r>
            <a:r>
              <a:rPr lang="ru-RU" dirty="0" err="1"/>
              <a:t>працю</a:t>
            </a:r>
            <a:r>
              <a:rPr lang="ru-RU" dirty="0"/>
              <a:t>, яке </a:t>
            </a:r>
            <a:r>
              <a:rPr lang="ru-RU" dirty="0" err="1"/>
              <a:t>їй</a:t>
            </a:r>
            <a:r>
              <a:rPr lang="ru-RU" dirty="0"/>
              <a:t> </a:t>
            </a:r>
            <a:r>
              <a:rPr lang="ru-RU" dirty="0" err="1"/>
              <a:t>гарантується</a:t>
            </a:r>
            <a:r>
              <a:rPr lang="ru-RU" dirty="0"/>
              <a:t> </a:t>
            </a:r>
            <a:r>
              <a:rPr lang="ru-RU" dirty="0" err="1"/>
              <a:t>Конституцією</a:t>
            </a:r>
            <a:r>
              <a:rPr lang="ru-RU" dirty="0"/>
              <a:t> як у </a:t>
            </a:r>
            <a:r>
              <a:rPr lang="ru-RU" dirty="0" err="1"/>
              <a:t>мирний</a:t>
            </a:r>
            <a:r>
              <a:rPr lang="ru-RU" dirty="0"/>
              <a:t> час так </a:t>
            </a:r>
            <a:r>
              <a:rPr lang="ru-RU" dirty="0" err="1"/>
              <a:t>під</a:t>
            </a:r>
            <a:r>
              <a:rPr lang="ru-RU" dirty="0"/>
              <a:t> час </a:t>
            </a:r>
            <a:r>
              <a:rPr lang="ru-RU" dirty="0" err="1"/>
              <a:t>військового</a:t>
            </a:r>
            <a:r>
              <a:rPr lang="ru-RU" dirty="0"/>
              <a:t> стану;</a:t>
            </a:r>
            <a:endParaRPr lang="en-US" dirty="0"/>
          </a:p>
          <a:p>
            <a:r>
              <a:rPr lang="ru-RU" dirty="0"/>
              <a:t>– </a:t>
            </a:r>
            <a:r>
              <a:rPr lang="ru-RU" dirty="0" err="1"/>
              <a:t>механізм</a:t>
            </a:r>
            <a:r>
              <a:rPr lang="ru-RU" dirty="0"/>
              <a:t> </a:t>
            </a:r>
            <a:r>
              <a:rPr lang="ru-RU" dirty="0" err="1"/>
              <a:t>реалізації</a:t>
            </a:r>
            <a:r>
              <a:rPr lang="ru-RU" dirty="0"/>
              <a:t> такого права в </a:t>
            </a:r>
            <a:r>
              <a:rPr lang="ru-RU" dirty="0" err="1"/>
              <a:t>загальному</a:t>
            </a:r>
            <a:r>
              <a:rPr lang="ru-RU" dirty="0"/>
              <a:t> порядку </a:t>
            </a:r>
            <a:r>
              <a:rPr lang="ru-RU" dirty="0" err="1"/>
              <a:t>прописаний</a:t>
            </a:r>
            <a:r>
              <a:rPr lang="ru-RU" dirty="0"/>
              <a:t> </a:t>
            </a:r>
            <a:r>
              <a:rPr lang="ru-RU" dirty="0" err="1"/>
              <a:t>КЗпП</a:t>
            </a:r>
            <a:r>
              <a:rPr lang="ru-RU" dirty="0"/>
              <a:t> </a:t>
            </a:r>
            <a:r>
              <a:rPr lang="ru-RU" dirty="0" err="1"/>
              <a:t>України</a:t>
            </a:r>
            <a:r>
              <a:rPr lang="ru-RU" dirty="0"/>
              <a:t> та </a:t>
            </a:r>
            <a:r>
              <a:rPr lang="ru-RU" dirty="0" err="1"/>
              <a:t>деталізується</a:t>
            </a:r>
            <a:r>
              <a:rPr lang="ru-RU" dirty="0"/>
              <a:t> в </a:t>
            </a:r>
            <a:r>
              <a:rPr lang="ru-RU" dirty="0" err="1"/>
              <a:t>законодавстві</a:t>
            </a:r>
            <a:r>
              <a:rPr lang="ru-RU" dirty="0"/>
              <a:t> </a:t>
            </a:r>
            <a:r>
              <a:rPr lang="ru-RU" dirty="0" err="1"/>
              <a:t>України</a:t>
            </a:r>
            <a:r>
              <a:rPr lang="ru-RU" dirty="0"/>
              <a:t>;</a:t>
            </a:r>
            <a:endParaRPr lang="en-US" dirty="0"/>
          </a:p>
          <a:p>
            <a:r>
              <a:rPr lang="ru-RU" b="1" dirty="0"/>
              <a:t>– на час </a:t>
            </a:r>
            <a:r>
              <a:rPr lang="ru-RU" b="1" dirty="0" err="1"/>
              <a:t>дії</a:t>
            </a:r>
            <a:r>
              <a:rPr lang="ru-RU" b="1" dirty="0"/>
              <a:t> </a:t>
            </a:r>
            <a:r>
              <a:rPr lang="ru-RU" b="1" dirty="0" err="1"/>
              <a:t>військового</a:t>
            </a:r>
            <a:r>
              <a:rPr lang="ru-RU" b="1" dirty="0"/>
              <a:t> стану право на </a:t>
            </a:r>
            <a:r>
              <a:rPr lang="ru-RU" b="1" dirty="0" err="1"/>
              <a:t>працю</a:t>
            </a:r>
            <a:r>
              <a:rPr lang="ru-RU" b="1" dirty="0"/>
              <a:t> </a:t>
            </a:r>
            <a:r>
              <a:rPr lang="ru-RU" b="1" dirty="0" err="1"/>
              <a:t>обмежується</a:t>
            </a:r>
            <a:r>
              <a:rPr lang="ru-RU" b="1" dirty="0"/>
              <a:t> Законом </a:t>
            </a:r>
            <a:r>
              <a:rPr lang="ru-RU" b="1" dirty="0" err="1"/>
              <a:t>України</a:t>
            </a:r>
            <a:r>
              <a:rPr lang="ru-RU" b="1" dirty="0"/>
              <a:t> «Про </a:t>
            </a:r>
            <a:r>
              <a:rPr lang="ru-RU" b="1" dirty="0" err="1"/>
              <a:t>правовий</a:t>
            </a:r>
            <a:r>
              <a:rPr lang="ru-RU" b="1" dirty="0"/>
              <a:t> режим </a:t>
            </a:r>
            <a:r>
              <a:rPr lang="ru-RU" b="1" dirty="0" err="1"/>
              <a:t>воєнного</a:t>
            </a:r>
            <a:r>
              <a:rPr lang="ru-RU" b="1" dirty="0"/>
              <a:t> стану», а </a:t>
            </a:r>
            <a:r>
              <a:rPr lang="ru-RU" b="1" dirty="0" err="1"/>
              <a:t>межі</a:t>
            </a:r>
            <a:r>
              <a:rPr lang="ru-RU" b="1" dirty="0"/>
              <a:t> </a:t>
            </a:r>
            <a:r>
              <a:rPr lang="ru-RU" b="1" dirty="0" err="1"/>
              <a:t>його</a:t>
            </a:r>
            <a:r>
              <a:rPr lang="ru-RU" b="1" dirty="0"/>
              <a:t> </a:t>
            </a:r>
            <a:r>
              <a:rPr lang="ru-RU" b="1" dirty="0" err="1"/>
              <a:t>реалізації</a:t>
            </a:r>
            <a:r>
              <a:rPr lang="ru-RU" b="1" dirty="0"/>
              <a:t> </a:t>
            </a:r>
            <a:r>
              <a:rPr lang="ru-RU" b="1" dirty="0" err="1"/>
              <a:t>визначаються</a:t>
            </a:r>
            <a:r>
              <a:rPr lang="ru-RU" b="1" dirty="0"/>
              <a:t> Законом </a:t>
            </a:r>
            <a:r>
              <a:rPr lang="ru-RU" b="1" dirty="0" err="1"/>
              <a:t>України</a:t>
            </a:r>
            <a:r>
              <a:rPr lang="ru-RU" b="1" dirty="0"/>
              <a:t> «Про </a:t>
            </a:r>
            <a:r>
              <a:rPr lang="ru-RU" b="1" dirty="0" err="1"/>
              <a:t>організацію</a:t>
            </a:r>
            <a:r>
              <a:rPr lang="ru-RU" b="1" dirty="0"/>
              <a:t> </a:t>
            </a:r>
            <a:r>
              <a:rPr lang="ru-RU" b="1" dirty="0" err="1"/>
              <a:t>трудових</a:t>
            </a:r>
            <a:r>
              <a:rPr lang="ru-RU" b="1" dirty="0"/>
              <a:t> </a:t>
            </a:r>
            <a:r>
              <a:rPr lang="ru-RU" b="1" dirty="0" err="1"/>
              <a:t>відносин</a:t>
            </a:r>
            <a:r>
              <a:rPr lang="ru-RU" b="1" dirty="0"/>
              <a:t> в </a:t>
            </a:r>
            <a:r>
              <a:rPr lang="ru-RU" b="1" dirty="0" err="1"/>
              <a:t>умовах</a:t>
            </a:r>
            <a:r>
              <a:rPr lang="ru-RU" b="1" dirty="0"/>
              <a:t> </a:t>
            </a:r>
            <a:r>
              <a:rPr lang="ru-RU" b="1" dirty="0" err="1"/>
              <a:t>воєнного</a:t>
            </a:r>
            <a:r>
              <a:rPr lang="ru-RU" b="1" dirty="0"/>
              <a:t> стану».</a:t>
            </a:r>
            <a:endParaRPr lang="en-US" b="1" dirty="0"/>
          </a:p>
          <a:p>
            <a:endParaRPr lang="en-US" dirty="0"/>
          </a:p>
        </p:txBody>
      </p:sp>
    </p:spTree>
    <p:extLst>
      <p:ext uri="{BB962C8B-B14F-4D97-AF65-F5344CB8AC3E}">
        <p14:creationId xmlns:p14="http://schemas.microsoft.com/office/powerpoint/2010/main" val="5879297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sz="2000" dirty="0"/>
              <a:t>Конвенція № 105 МОП «Про скасування примусової праці» від 25.06.1957 р. </a:t>
            </a:r>
            <a:br>
              <a:rPr lang="uk-UA" sz="2000" dirty="0"/>
            </a:br>
            <a:r>
              <a:rPr lang="uk-UA" sz="2000" dirty="0"/>
              <a:t>Ратифіковано 05.10.2000 р. № 2021-ІІІ. </a:t>
            </a:r>
            <a:br>
              <a:rPr lang="uk-UA" sz="2000" dirty="0"/>
            </a:br>
            <a:r>
              <a:rPr lang="uk-UA" sz="2000" dirty="0"/>
              <a:t> Конвенції № 29 МОП «Про примусову чи обов’язкову працю» від 28.06.1930 р., </a:t>
            </a:r>
            <a:br>
              <a:rPr lang="uk-UA" sz="2000" dirty="0"/>
            </a:br>
            <a:r>
              <a:rPr lang="uk-UA" sz="2000" dirty="0"/>
              <a:t>ратифікована 10.08.1956 р., № 993-136 </a:t>
            </a:r>
            <a:br>
              <a:rPr lang="uk-UA" sz="2000" dirty="0"/>
            </a:br>
            <a:endParaRPr lang="en-US" sz="2000" b="1" dirty="0"/>
          </a:p>
        </p:txBody>
      </p:sp>
      <p:sp>
        <p:nvSpPr>
          <p:cNvPr id="3" name="Объект 2"/>
          <p:cNvSpPr>
            <a:spLocks noGrp="1"/>
          </p:cNvSpPr>
          <p:nvPr>
            <p:ph idx="1"/>
          </p:nvPr>
        </p:nvSpPr>
        <p:spPr>
          <a:xfrm>
            <a:off x="1124125" y="2556932"/>
            <a:ext cx="9772472" cy="3318936"/>
          </a:xfrm>
        </p:spPr>
        <p:txBody>
          <a:bodyPr>
            <a:noAutofit/>
          </a:bodyPr>
          <a:lstStyle/>
          <a:p>
            <a:pPr marL="540000" lvl="6" indent="0" algn="just">
              <a:spcBef>
                <a:spcPts val="0"/>
              </a:spcBef>
              <a:spcAft>
                <a:spcPts val="0"/>
              </a:spcAft>
              <a:buNone/>
            </a:pPr>
            <a:r>
              <a:rPr lang="uk-UA" sz="2000" b="1" dirty="0"/>
              <a:t>У своїх міжнародних зобов’язаннях Україна, </a:t>
            </a:r>
            <a:r>
              <a:rPr lang="uk-UA" sz="2000" b="1" u="sng" dirty="0"/>
              <a:t>взяла на себе обов’язок не застосовувати до осіб у сфері праці будь-яку форму примусової або обов’язкової праці: </a:t>
            </a:r>
          </a:p>
          <a:p>
            <a:pPr marL="540000" lvl="6" indent="0" algn="just">
              <a:spcBef>
                <a:spcPts val="0"/>
              </a:spcBef>
              <a:spcAft>
                <a:spcPts val="0"/>
              </a:spcAft>
              <a:buNone/>
            </a:pPr>
            <a:r>
              <a:rPr lang="uk-UA" sz="2000" dirty="0"/>
              <a:t>а) у формі політичного впливу або як засіб покарання;</a:t>
            </a:r>
          </a:p>
          <a:p>
            <a:pPr marL="540000" lvl="6" indent="0" algn="just">
              <a:spcBef>
                <a:spcPts val="0"/>
              </a:spcBef>
              <a:spcAft>
                <a:spcPts val="0"/>
              </a:spcAft>
              <a:buNone/>
            </a:pPr>
            <a:r>
              <a:rPr lang="uk-UA" sz="2000" dirty="0"/>
              <a:t> б) у формі мобілізації трудових ресурсів для потреб економічного розвитку; </a:t>
            </a:r>
          </a:p>
          <a:p>
            <a:pPr marL="540000" lvl="6" indent="0" algn="just">
              <a:spcBef>
                <a:spcPts val="0"/>
              </a:spcBef>
              <a:spcAft>
                <a:spcPts val="0"/>
              </a:spcAft>
              <a:buNone/>
            </a:pPr>
            <a:r>
              <a:rPr lang="uk-UA" sz="2000" dirty="0"/>
              <a:t>в) у формі підтримки трудової дисципліни; </a:t>
            </a:r>
          </a:p>
          <a:p>
            <a:pPr marL="540000" lvl="6" indent="0" algn="just">
              <a:spcBef>
                <a:spcPts val="0"/>
              </a:spcBef>
              <a:spcAft>
                <a:spcPts val="0"/>
              </a:spcAft>
              <a:buNone/>
            </a:pPr>
            <a:r>
              <a:rPr lang="uk-UA" sz="2000" dirty="0"/>
              <a:t>г) у формі карального засобу за участь у страйках чи інших зібраннях працівників; </a:t>
            </a:r>
          </a:p>
          <a:p>
            <a:pPr marL="540000" lvl="6" indent="0" algn="just">
              <a:spcBef>
                <a:spcPts val="0"/>
              </a:spcBef>
              <a:spcAft>
                <a:spcPts val="0"/>
              </a:spcAft>
              <a:buNone/>
            </a:pPr>
            <a:r>
              <a:rPr lang="uk-UA" sz="2000" dirty="0"/>
              <a:t>д) у формі дискримінації за ознакою раси, соціального чи національного походження або релігії найманого працівника.</a:t>
            </a:r>
            <a:endParaRPr lang="en-US" sz="2000" b="1" dirty="0"/>
          </a:p>
        </p:txBody>
      </p:sp>
    </p:spTree>
    <p:extLst>
      <p:ext uri="{BB962C8B-B14F-4D97-AF65-F5344CB8AC3E}">
        <p14:creationId xmlns:p14="http://schemas.microsoft.com/office/powerpoint/2010/main" val="2270471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a:t>Статею</a:t>
            </a:r>
            <a:r>
              <a:rPr lang="ru-RU" dirty="0"/>
              <a:t> 43 </a:t>
            </a:r>
            <a:r>
              <a:rPr lang="ru-RU" dirty="0" err="1"/>
              <a:t>Конституції</a:t>
            </a:r>
            <a:r>
              <a:rPr lang="ru-RU" dirty="0"/>
              <a:t> </a:t>
            </a:r>
            <a:r>
              <a:rPr lang="ru-RU" dirty="0" err="1"/>
              <a:t>України</a:t>
            </a:r>
            <a:endParaRPr lang="en-US" dirty="0"/>
          </a:p>
        </p:txBody>
      </p:sp>
      <p:sp>
        <p:nvSpPr>
          <p:cNvPr id="3" name="Объект 2"/>
          <p:cNvSpPr>
            <a:spLocks noGrp="1"/>
          </p:cNvSpPr>
          <p:nvPr>
            <p:ph idx="1"/>
          </p:nvPr>
        </p:nvSpPr>
        <p:spPr/>
        <p:txBody>
          <a:bodyPr/>
          <a:lstStyle/>
          <a:p>
            <a:pPr algn="just"/>
            <a:endParaRPr lang="ru-RU" b="1" dirty="0"/>
          </a:p>
          <a:p>
            <a:pPr algn="just"/>
            <a:r>
              <a:rPr lang="ru-RU" b="1" dirty="0" err="1"/>
              <a:t>забороняється</a:t>
            </a:r>
            <a:r>
              <a:rPr lang="ru-RU" b="1" dirty="0"/>
              <a:t> </a:t>
            </a:r>
            <a:r>
              <a:rPr lang="ru-RU" dirty="0" err="1"/>
              <a:t>використання</a:t>
            </a:r>
            <a:r>
              <a:rPr lang="ru-RU" dirty="0"/>
              <a:t> </a:t>
            </a:r>
            <a:r>
              <a:rPr lang="ru-RU" dirty="0" err="1"/>
              <a:t>примусової</a:t>
            </a:r>
            <a:r>
              <a:rPr lang="ru-RU" dirty="0"/>
              <a:t> </a:t>
            </a:r>
            <a:r>
              <a:rPr lang="ru-RU" dirty="0" err="1"/>
              <a:t>праці</a:t>
            </a:r>
            <a:r>
              <a:rPr lang="ru-RU" dirty="0"/>
              <a:t>, </a:t>
            </a:r>
            <a:r>
              <a:rPr lang="ru-RU" dirty="0" err="1"/>
              <a:t>проте</a:t>
            </a:r>
            <a:r>
              <a:rPr lang="ru-RU" dirty="0"/>
              <a:t> нею не </a:t>
            </a:r>
            <a:r>
              <a:rPr lang="ru-RU" dirty="0" err="1"/>
              <a:t>вважається</a:t>
            </a:r>
            <a:r>
              <a:rPr lang="ru-RU" dirty="0"/>
              <a:t> </a:t>
            </a:r>
            <a:r>
              <a:rPr lang="ru-RU" dirty="0" err="1"/>
              <a:t>військова</a:t>
            </a:r>
            <a:r>
              <a:rPr lang="ru-RU" dirty="0"/>
              <a:t> </a:t>
            </a:r>
            <a:r>
              <a:rPr lang="ru-RU" dirty="0" err="1"/>
              <a:t>або</a:t>
            </a:r>
            <a:r>
              <a:rPr lang="ru-RU" dirty="0"/>
              <a:t> альтернативна (</a:t>
            </a:r>
            <a:r>
              <a:rPr lang="ru-RU" dirty="0" err="1"/>
              <a:t>невійськова</a:t>
            </a:r>
            <a:r>
              <a:rPr lang="ru-RU" dirty="0"/>
              <a:t>) служба, а </a:t>
            </a:r>
            <a:r>
              <a:rPr lang="ru-RU" dirty="0" err="1"/>
              <a:t>також</a:t>
            </a:r>
            <a:r>
              <a:rPr lang="ru-RU" dirty="0"/>
              <a:t> робота </a:t>
            </a:r>
            <a:r>
              <a:rPr lang="ru-RU" dirty="0" err="1"/>
              <a:t>чи</a:t>
            </a:r>
            <a:r>
              <a:rPr lang="ru-RU" dirty="0"/>
              <a:t> служба, яка </a:t>
            </a:r>
            <a:r>
              <a:rPr lang="ru-RU" dirty="0" err="1"/>
              <a:t>виконується</a:t>
            </a:r>
            <a:r>
              <a:rPr lang="ru-RU" dirty="0"/>
              <a:t> особою за </a:t>
            </a:r>
            <a:r>
              <a:rPr lang="ru-RU" dirty="0" err="1"/>
              <a:t>вироком</a:t>
            </a:r>
            <a:r>
              <a:rPr lang="ru-RU" dirty="0"/>
              <a:t> </a:t>
            </a:r>
            <a:r>
              <a:rPr lang="ru-RU" dirty="0" err="1"/>
              <a:t>чи</a:t>
            </a:r>
            <a:r>
              <a:rPr lang="ru-RU" dirty="0"/>
              <a:t> </a:t>
            </a:r>
            <a:r>
              <a:rPr lang="ru-RU" dirty="0" err="1"/>
              <a:t>іншим</a:t>
            </a:r>
            <a:r>
              <a:rPr lang="ru-RU" dirty="0"/>
              <a:t> </a:t>
            </a:r>
            <a:r>
              <a:rPr lang="ru-RU" dirty="0" err="1"/>
              <a:t>рішенням</a:t>
            </a:r>
            <a:r>
              <a:rPr lang="ru-RU" dirty="0"/>
              <a:t> суду </a:t>
            </a:r>
            <a:r>
              <a:rPr lang="ru-RU" dirty="0" err="1"/>
              <a:t>або</a:t>
            </a:r>
            <a:r>
              <a:rPr lang="ru-RU" dirty="0"/>
              <a:t> </a:t>
            </a:r>
            <a:r>
              <a:rPr lang="ru-RU" dirty="0" err="1"/>
              <a:t>відповідно</a:t>
            </a:r>
            <a:r>
              <a:rPr lang="ru-RU" dirty="0"/>
              <a:t> до </a:t>
            </a:r>
            <a:r>
              <a:rPr lang="ru-RU" dirty="0" err="1"/>
              <a:t>законів</a:t>
            </a:r>
            <a:r>
              <a:rPr lang="ru-RU" dirty="0"/>
              <a:t> про </a:t>
            </a:r>
            <a:r>
              <a:rPr lang="ru-RU" dirty="0" err="1"/>
              <a:t>воєнний</a:t>
            </a:r>
            <a:r>
              <a:rPr lang="ru-RU" dirty="0"/>
              <a:t> і про </a:t>
            </a:r>
            <a:r>
              <a:rPr lang="ru-RU" dirty="0" err="1"/>
              <a:t>надзвичайний</a:t>
            </a:r>
            <a:r>
              <a:rPr lang="ru-RU" dirty="0"/>
              <a:t> стан.</a:t>
            </a:r>
          </a:p>
          <a:p>
            <a:pPr algn="just"/>
            <a:r>
              <a:rPr lang="ru-RU" dirty="0"/>
              <a:t> </a:t>
            </a:r>
            <a:br>
              <a:rPr lang="ru-RU" dirty="0"/>
            </a:br>
            <a:endParaRPr lang="en-US" dirty="0"/>
          </a:p>
        </p:txBody>
      </p:sp>
    </p:spTree>
    <p:extLst>
      <p:ext uri="{BB962C8B-B14F-4D97-AF65-F5344CB8AC3E}">
        <p14:creationId xmlns:p14="http://schemas.microsoft.com/office/powerpoint/2010/main" val="30698874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t>Таким чином,</a:t>
            </a:r>
            <a:endParaRPr lang="en-US" b="1" dirty="0"/>
          </a:p>
        </p:txBody>
      </p:sp>
      <p:sp>
        <p:nvSpPr>
          <p:cNvPr id="3" name="Объект 2"/>
          <p:cNvSpPr>
            <a:spLocks noGrp="1"/>
          </p:cNvSpPr>
          <p:nvPr>
            <p:ph idx="1"/>
          </p:nvPr>
        </p:nvSpPr>
        <p:spPr/>
        <p:txBody>
          <a:bodyPr>
            <a:normAutofit lnSpcReduction="10000"/>
          </a:bodyPr>
          <a:lstStyle/>
          <a:p>
            <a:pPr algn="just"/>
            <a:r>
              <a:rPr lang="uk-UA" sz="2800" b="1" dirty="0"/>
              <a:t>залучення осіб до суспільно корисної праці у формі трудової повинності чи інші обмеження в сфері організації праці, що здійснені відповідно до Закону України «Про правовий режим воєнного стану» </a:t>
            </a:r>
          </a:p>
          <a:p>
            <a:endParaRPr lang="uk-UA" sz="2800" b="1" u="sng" dirty="0"/>
          </a:p>
          <a:p>
            <a:pPr algn="ctr"/>
            <a:r>
              <a:rPr lang="uk-UA" sz="2800" b="1" u="sng" dirty="0">
                <a:solidFill>
                  <a:srgbClr val="FF0000"/>
                </a:solidFill>
              </a:rPr>
              <a:t>примусовою працею вважатися не можуть. </a:t>
            </a:r>
            <a:br>
              <a:rPr lang="uk-UA" sz="2800" b="1" dirty="0">
                <a:solidFill>
                  <a:srgbClr val="FF0000"/>
                </a:solidFill>
              </a:rPr>
            </a:br>
            <a:endParaRPr lang="en-US" sz="2800" b="1" dirty="0">
              <a:solidFill>
                <a:srgbClr val="FF0000"/>
              </a:solidFill>
            </a:endParaRPr>
          </a:p>
        </p:txBody>
      </p:sp>
      <p:sp>
        <p:nvSpPr>
          <p:cNvPr id="4" name="Стрелка вниз 3"/>
          <p:cNvSpPr/>
          <p:nvPr/>
        </p:nvSpPr>
        <p:spPr>
          <a:xfrm flipH="1">
            <a:off x="5327009" y="4186106"/>
            <a:ext cx="604008" cy="6543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03354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b="1" dirty="0"/>
              <a:t>На час </a:t>
            </a:r>
            <a:r>
              <a:rPr lang="ru-RU" sz="2400" b="1" dirty="0" err="1"/>
              <a:t>дії</a:t>
            </a:r>
            <a:r>
              <a:rPr lang="ru-RU" sz="2400" b="1" dirty="0"/>
              <a:t> </a:t>
            </a:r>
            <a:r>
              <a:rPr lang="ru-RU" sz="2400" b="1" dirty="0" err="1"/>
              <a:t>воєнного</a:t>
            </a:r>
            <a:r>
              <a:rPr lang="ru-RU" sz="2400" b="1" dirty="0"/>
              <a:t> стану </a:t>
            </a:r>
            <a:r>
              <a:rPr lang="ru-RU" sz="2400" b="1" dirty="0" err="1"/>
              <a:t>обмежується</a:t>
            </a:r>
            <a:r>
              <a:rPr lang="ru-RU" sz="2400" b="1" dirty="0"/>
              <a:t> </a:t>
            </a:r>
            <a:r>
              <a:rPr lang="ru-RU" sz="2400" b="1" dirty="0" err="1"/>
              <a:t>дія</a:t>
            </a:r>
            <a:r>
              <a:rPr lang="ru-RU" sz="2400" b="1" dirty="0"/>
              <a:t> </a:t>
            </a:r>
            <a:r>
              <a:rPr lang="ru-RU" sz="2400" b="1" dirty="0" err="1"/>
              <a:t>ст.ст</a:t>
            </a:r>
            <a:r>
              <a:rPr lang="ru-RU" sz="2400" b="1" dirty="0"/>
              <a:t>. 43 та 44 </a:t>
            </a:r>
            <a:r>
              <a:rPr lang="ru-RU" sz="2400" b="1" dirty="0" err="1"/>
              <a:t>Конституції</a:t>
            </a:r>
            <a:r>
              <a:rPr lang="ru-RU" sz="2400" b="1" dirty="0"/>
              <a:t> </a:t>
            </a:r>
            <a:r>
              <a:rPr lang="ru-RU" sz="2400" b="1" dirty="0" err="1"/>
              <a:t>України</a:t>
            </a:r>
            <a:r>
              <a:rPr lang="ru-RU" sz="2400" b="1" dirty="0"/>
              <a:t>, </a:t>
            </a:r>
            <a:r>
              <a:rPr lang="ru-RU" sz="2400" b="1" dirty="0" err="1"/>
              <a:t>якими</a:t>
            </a:r>
            <a:r>
              <a:rPr lang="ru-RU" sz="2400" b="1" dirty="0"/>
              <a:t> </a:t>
            </a:r>
            <a:r>
              <a:rPr lang="ru-RU" sz="2400" b="1" dirty="0" err="1"/>
              <a:t>кожній</a:t>
            </a:r>
            <a:r>
              <a:rPr lang="ru-RU" sz="2400" b="1" dirty="0"/>
              <a:t> </a:t>
            </a:r>
            <a:r>
              <a:rPr lang="ru-RU" sz="2400" b="1" dirty="0" err="1"/>
              <a:t>особі</a:t>
            </a:r>
            <a:r>
              <a:rPr lang="ru-RU" sz="2400" b="1" dirty="0"/>
              <a:t> </a:t>
            </a:r>
            <a:r>
              <a:rPr lang="ru-RU" sz="2400" b="1" dirty="0" err="1"/>
              <a:t>гарантується</a:t>
            </a:r>
            <a:r>
              <a:rPr lang="ru-RU" sz="2400" b="1" dirty="0"/>
              <a:t> право на </a:t>
            </a:r>
            <a:r>
              <a:rPr lang="ru-RU" sz="2400" b="1" dirty="0" err="1"/>
              <a:t>працю</a:t>
            </a:r>
            <a:r>
              <a:rPr lang="ru-RU" sz="2400" b="1" dirty="0"/>
              <a:t> та право на </a:t>
            </a:r>
            <a:r>
              <a:rPr lang="ru-RU" sz="2400" b="1" dirty="0" err="1"/>
              <a:t>страйк</a:t>
            </a:r>
            <a:r>
              <a:rPr lang="ru-RU" sz="2400" b="1" dirty="0"/>
              <a:t> </a:t>
            </a:r>
            <a:br>
              <a:rPr lang="ru-RU" sz="2400" b="1" dirty="0"/>
            </a:br>
            <a:endParaRPr lang="en-US" sz="2400" b="1" dirty="0"/>
          </a:p>
        </p:txBody>
      </p:sp>
      <p:sp>
        <p:nvSpPr>
          <p:cNvPr id="3" name="Объект 2"/>
          <p:cNvSpPr>
            <a:spLocks noGrp="1"/>
          </p:cNvSpPr>
          <p:nvPr>
            <p:ph idx="1"/>
          </p:nvPr>
        </p:nvSpPr>
        <p:spPr/>
        <p:txBody>
          <a:bodyPr>
            <a:normAutofit lnSpcReduction="10000"/>
          </a:bodyPr>
          <a:lstStyle/>
          <a:p>
            <a:r>
              <a:rPr lang="ru-RU" dirty="0" err="1"/>
              <a:t>Обмежуючи</a:t>
            </a:r>
            <a:r>
              <a:rPr lang="ru-RU" dirty="0"/>
              <a:t> право на </a:t>
            </a:r>
            <a:r>
              <a:rPr lang="ru-RU" dirty="0" err="1"/>
              <a:t>працю</a:t>
            </a:r>
            <a:r>
              <a:rPr lang="ru-RU" dirty="0"/>
              <a:t>, </a:t>
            </a:r>
            <a:r>
              <a:rPr lang="ru-RU" dirty="0" err="1"/>
              <a:t>під</a:t>
            </a:r>
            <a:r>
              <a:rPr lang="ru-RU" dirty="0"/>
              <a:t> час </a:t>
            </a:r>
            <a:r>
              <a:rPr lang="ru-RU" dirty="0" err="1"/>
              <a:t>дії</a:t>
            </a:r>
            <a:r>
              <a:rPr lang="ru-RU" dirty="0"/>
              <a:t> </a:t>
            </a:r>
            <a:r>
              <a:rPr lang="ru-RU" dirty="0" err="1"/>
              <a:t>воєнного</a:t>
            </a:r>
            <a:r>
              <a:rPr lang="ru-RU" dirty="0"/>
              <a:t> стану, </a:t>
            </a:r>
            <a:r>
              <a:rPr lang="ru-RU" dirty="0" err="1"/>
              <a:t>допускається</a:t>
            </a:r>
            <a:r>
              <a:rPr lang="ru-RU" dirty="0"/>
              <a:t> </a:t>
            </a:r>
            <a:r>
              <a:rPr lang="ru-RU" dirty="0" err="1"/>
              <a:t>переведення</a:t>
            </a:r>
            <a:r>
              <a:rPr lang="ru-RU" dirty="0"/>
              <a:t> </a:t>
            </a:r>
            <a:r>
              <a:rPr lang="ru-RU" dirty="0" err="1"/>
              <a:t>працівника</a:t>
            </a:r>
            <a:r>
              <a:rPr lang="ru-RU" dirty="0"/>
              <a:t> на роботу, яка </a:t>
            </a:r>
            <a:r>
              <a:rPr lang="ru-RU" dirty="0" err="1"/>
              <a:t>виходить</a:t>
            </a:r>
            <a:r>
              <a:rPr lang="ru-RU" dirty="0"/>
              <a:t> за </a:t>
            </a:r>
            <a:r>
              <a:rPr lang="ru-RU" dirty="0" err="1"/>
              <a:t>межі</a:t>
            </a:r>
            <a:r>
              <a:rPr lang="ru-RU" dirty="0"/>
              <a:t> </a:t>
            </a:r>
            <a:r>
              <a:rPr lang="ru-RU" dirty="0" err="1"/>
              <a:t>його</a:t>
            </a:r>
            <a:r>
              <a:rPr lang="ru-RU" dirty="0"/>
              <a:t> </a:t>
            </a:r>
            <a:r>
              <a:rPr lang="ru-RU" dirty="0" err="1"/>
              <a:t>трудової</a:t>
            </a:r>
            <a:r>
              <a:rPr lang="ru-RU" dirty="0"/>
              <a:t> </a:t>
            </a:r>
            <a:r>
              <a:rPr lang="ru-RU" dirty="0" err="1"/>
              <a:t>функції</a:t>
            </a:r>
            <a:r>
              <a:rPr lang="ru-RU" dirty="0"/>
              <a:t> та без </a:t>
            </a:r>
            <a:r>
              <a:rPr lang="ru-RU" dirty="0" err="1"/>
              <a:t>згоди</a:t>
            </a:r>
            <a:r>
              <a:rPr lang="ru-RU" dirty="0"/>
              <a:t> на те самого </a:t>
            </a:r>
            <a:r>
              <a:rPr lang="ru-RU" dirty="0" err="1"/>
              <a:t>працівника</a:t>
            </a:r>
            <a:r>
              <a:rPr lang="ru-RU" dirty="0"/>
              <a:t>. </a:t>
            </a:r>
          </a:p>
          <a:p>
            <a:r>
              <a:rPr lang="ru-RU" dirty="0" err="1"/>
              <a:t>Проте</a:t>
            </a:r>
            <a:r>
              <a:rPr lang="ru-RU" dirty="0"/>
              <a:t>, </a:t>
            </a:r>
            <a:r>
              <a:rPr lang="ru-RU" dirty="0" err="1"/>
              <a:t>таке</a:t>
            </a:r>
            <a:r>
              <a:rPr lang="ru-RU" dirty="0"/>
              <a:t> </a:t>
            </a:r>
            <a:r>
              <a:rPr lang="ru-RU" dirty="0" err="1"/>
              <a:t>переведення</a:t>
            </a:r>
            <a:r>
              <a:rPr lang="ru-RU" dirty="0"/>
              <a:t> не </a:t>
            </a:r>
            <a:r>
              <a:rPr lang="ru-RU" dirty="0" err="1"/>
              <a:t>допускається</a:t>
            </a:r>
            <a:r>
              <a:rPr lang="ru-RU" dirty="0"/>
              <a:t> у </a:t>
            </a:r>
            <a:r>
              <a:rPr lang="ru-RU" dirty="0" err="1"/>
              <a:t>місцевість</a:t>
            </a:r>
            <a:r>
              <a:rPr lang="ru-RU" dirty="0"/>
              <a:t> на </a:t>
            </a:r>
            <a:r>
              <a:rPr lang="ru-RU" dirty="0" err="1"/>
              <a:t>території</a:t>
            </a:r>
            <a:r>
              <a:rPr lang="ru-RU" dirty="0"/>
              <a:t> </a:t>
            </a:r>
            <a:r>
              <a:rPr lang="ru-RU" dirty="0" err="1"/>
              <a:t>якої</a:t>
            </a:r>
            <a:r>
              <a:rPr lang="ru-RU" dirty="0"/>
              <a:t> </a:t>
            </a:r>
            <a:r>
              <a:rPr lang="ru-RU" dirty="0" err="1"/>
              <a:t>тривають</a:t>
            </a:r>
            <a:r>
              <a:rPr lang="ru-RU" dirty="0"/>
              <a:t> </a:t>
            </a:r>
            <a:r>
              <a:rPr lang="ru-RU" dirty="0" err="1"/>
              <a:t>активні</a:t>
            </a:r>
            <a:r>
              <a:rPr lang="ru-RU" dirty="0"/>
              <a:t> </a:t>
            </a:r>
            <a:r>
              <a:rPr lang="ru-RU" dirty="0" err="1"/>
              <a:t>бойові</a:t>
            </a:r>
            <a:r>
              <a:rPr lang="ru-RU" dirty="0"/>
              <a:t> </a:t>
            </a:r>
            <a:r>
              <a:rPr lang="ru-RU" dirty="0" err="1"/>
              <a:t>дії</a:t>
            </a:r>
            <a:r>
              <a:rPr lang="ru-RU" dirty="0"/>
              <a:t>, за </a:t>
            </a:r>
            <a:r>
              <a:rPr lang="ru-RU" dirty="0" err="1"/>
              <a:t>умови</a:t>
            </a:r>
            <a:r>
              <a:rPr lang="ru-RU" dirty="0"/>
              <a:t>, </a:t>
            </a:r>
            <a:r>
              <a:rPr lang="ru-RU" dirty="0" err="1"/>
              <a:t>якщо</a:t>
            </a:r>
            <a:r>
              <a:rPr lang="ru-RU" dirty="0"/>
              <a:t> </a:t>
            </a:r>
            <a:r>
              <a:rPr lang="ru-RU" dirty="0" err="1"/>
              <a:t>така</a:t>
            </a:r>
            <a:r>
              <a:rPr lang="ru-RU" dirty="0"/>
              <a:t> робота не </a:t>
            </a:r>
            <a:r>
              <a:rPr lang="ru-RU" dirty="0" err="1"/>
              <a:t>протипоказана</a:t>
            </a:r>
            <a:r>
              <a:rPr lang="ru-RU" dirty="0"/>
              <a:t> </a:t>
            </a:r>
            <a:r>
              <a:rPr lang="ru-RU" dirty="0" err="1"/>
              <a:t>працівнику</a:t>
            </a:r>
            <a:r>
              <a:rPr lang="ru-RU" dirty="0"/>
              <a:t> за станом </a:t>
            </a:r>
            <a:r>
              <a:rPr lang="ru-RU" dirty="0" err="1"/>
              <a:t>здоров’я</a:t>
            </a:r>
            <a:r>
              <a:rPr lang="ru-RU" dirty="0"/>
              <a:t> та </a:t>
            </a:r>
            <a:r>
              <a:rPr lang="ru-RU" dirty="0" err="1"/>
              <a:t>здійснюється</a:t>
            </a:r>
            <a:r>
              <a:rPr lang="ru-RU" dirty="0"/>
              <a:t> </a:t>
            </a:r>
            <a:r>
              <a:rPr lang="ru-RU" dirty="0" err="1"/>
              <a:t>тільки</a:t>
            </a:r>
            <a:r>
              <a:rPr lang="ru-RU" dirty="0"/>
              <a:t> для </a:t>
            </a:r>
            <a:r>
              <a:rPr lang="ru-RU" dirty="0" err="1"/>
              <a:t>відвернення</a:t>
            </a:r>
            <a:r>
              <a:rPr lang="ru-RU" dirty="0"/>
              <a:t> </a:t>
            </a:r>
            <a:r>
              <a:rPr lang="ru-RU" dirty="0" err="1"/>
              <a:t>або</a:t>
            </a:r>
            <a:r>
              <a:rPr lang="ru-RU" dirty="0"/>
              <a:t> </a:t>
            </a:r>
            <a:r>
              <a:rPr lang="ru-RU" dirty="0" err="1"/>
              <a:t>ліквідації</a:t>
            </a:r>
            <a:r>
              <a:rPr lang="ru-RU" dirty="0"/>
              <a:t> </a:t>
            </a:r>
            <a:r>
              <a:rPr lang="ru-RU" dirty="0" err="1"/>
              <a:t>наслідків</a:t>
            </a:r>
            <a:r>
              <a:rPr lang="ru-RU" dirty="0"/>
              <a:t> </a:t>
            </a:r>
            <a:r>
              <a:rPr lang="ru-RU" dirty="0" err="1"/>
              <a:t>бойових</a:t>
            </a:r>
            <a:r>
              <a:rPr lang="ru-RU" dirty="0"/>
              <a:t> </a:t>
            </a:r>
            <a:r>
              <a:rPr lang="ru-RU" dirty="0" err="1"/>
              <a:t>дій</a:t>
            </a:r>
            <a:r>
              <a:rPr lang="ru-RU" dirty="0"/>
              <a:t> </a:t>
            </a:r>
            <a:r>
              <a:rPr lang="ru-RU" dirty="0" err="1"/>
              <a:t>чи</a:t>
            </a:r>
            <a:r>
              <a:rPr lang="ru-RU" dirty="0"/>
              <a:t> </a:t>
            </a:r>
            <a:r>
              <a:rPr lang="ru-RU" dirty="0" err="1"/>
              <a:t>інших</a:t>
            </a:r>
            <a:r>
              <a:rPr lang="ru-RU" dirty="0"/>
              <a:t> </a:t>
            </a:r>
            <a:r>
              <a:rPr lang="ru-RU" dirty="0" err="1"/>
              <a:t>дій</a:t>
            </a:r>
            <a:r>
              <a:rPr lang="ru-RU" dirty="0"/>
              <a:t>, </a:t>
            </a:r>
            <a:r>
              <a:rPr lang="ru-RU" dirty="0" err="1"/>
              <a:t>які</a:t>
            </a:r>
            <a:r>
              <a:rPr lang="ru-RU" dirty="0"/>
              <a:t> могли б </a:t>
            </a:r>
            <a:r>
              <a:rPr lang="ru-RU" dirty="0" err="1"/>
              <a:t>поставити</a:t>
            </a:r>
            <a:r>
              <a:rPr lang="ru-RU" dirty="0"/>
              <a:t> </a:t>
            </a:r>
            <a:r>
              <a:rPr lang="ru-RU" dirty="0" err="1"/>
              <a:t>під</a:t>
            </a:r>
            <a:r>
              <a:rPr lang="ru-RU" dirty="0"/>
              <a:t> </a:t>
            </a:r>
            <a:r>
              <a:rPr lang="ru-RU" dirty="0" err="1"/>
              <a:t>загрозу</a:t>
            </a:r>
            <a:r>
              <a:rPr lang="ru-RU" dirty="0"/>
              <a:t> </a:t>
            </a:r>
            <a:r>
              <a:rPr lang="ru-RU" dirty="0" err="1"/>
              <a:t>життя</a:t>
            </a:r>
            <a:r>
              <a:rPr lang="ru-RU" dirty="0"/>
              <a:t> людей. </a:t>
            </a:r>
            <a:br>
              <a:rPr lang="ru-RU" dirty="0"/>
            </a:br>
            <a:endParaRPr lang="en-US" dirty="0"/>
          </a:p>
        </p:txBody>
      </p:sp>
    </p:spTree>
    <p:extLst>
      <p:ext uri="{BB962C8B-B14F-4D97-AF65-F5344CB8AC3E}">
        <p14:creationId xmlns:p14="http://schemas.microsoft.com/office/powerpoint/2010/main" val="14432730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3200" dirty="0"/>
              <a:t>Разом з цим, обмеження права на працю слід розглядати й через </a:t>
            </a:r>
            <a:r>
              <a:rPr lang="uk-UA" sz="3200" dirty="0">
                <a:solidFill>
                  <a:srgbClr val="FF0000"/>
                </a:solidFill>
              </a:rPr>
              <a:t>НЕ</a:t>
            </a:r>
            <a:r>
              <a:rPr lang="uk-UA" sz="3200" dirty="0"/>
              <a:t> застосування положень ч. 3 ст. 32 КЗпП України щодо</a:t>
            </a:r>
            <a:endParaRPr lang="en-US" sz="3200" dirty="0"/>
          </a:p>
        </p:txBody>
      </p:sp>
      <p:sp>
        <p:nvSpPr>
          <p:cNvPr id="3" name="Объект 2"/>
          <p:cNvSpPr>
            <a:spLocks noGrp="1"/>
          </p:cNvSpPr>
          <p:nvPr>
            <p:ph idx="1"/>
          </p:nvPr>
        </p:nvSpPr>
        <p:spPr/>
        <p:txBody>
          <a:bodyPr>
            <a:normAutofit/>
          </a:bodyPr>
          <a:lstStyle/>
          <a:p>
            <a:pPr algn="just"/>
            <a:r>
              <a:rPr lang="uk-UA" dirty="0"/>
              <a:t>повідомлення працівника про зміну істотних умов праці. Відповідно, під час військового стану дозволяється змінювати істотні умови праці не дотримуючись 2-ох місячного терміну повідомлення працівника про таку зміну. Тому працівники можуть бути попереджені про зміну істотних умов праці відразу після прийняття роботодавцем відповідного рішення про таку зміну, проте такий працівник </a:t>
            </a:r>
            <a:r>
              <a:rPr lang="uk-UA" b="1" u="sng" dirty="0"/>
              <a:t>повинен бути попереджений не пізніш як до запровадження нових умов праці </a:t>
            </a:r>
            <a:br>
              <a:rPr lang="uk-UA" b="1" u="sng" dirty="0"/>
            </a:br>
            <a:endParaRPr lang="en-US" b="1" u="sng" dirty="0"/>
          </a:p>
        </p:txBody>
      </p:sp>
    </p:spTree>
    <p:extLst>
      <p:ext uri="{BB962C8B-B14F-4D97-AF65-F5344CB8AC3E}">
        <p14:creationId xmlns:p14="http://schemas.microsoft.com/office/powerpoint/2010/main" val="14233908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800" b="1" dirty="0"/>
              <a:t>Закон </a:t>
            </a:r>
            <a:r>
              <a:rPr lang="ru-RU" sz="2800" b="1" dirty="0" err="1"/>
              <a:t>України</a:t>
            </a:r>
            <a:r>
              <a:rPr lang="ru-RU" sz="2800" b="1" dirty="0"/>
              <a:t> «Про </a:t>
            </a:r>
            <a:r>
              <a:rPr lang="ru-RU" sz="2800" b="1" dirty="0" err="1"/>
              <a:t>організацію</a:t>
            </a:r>
            <a:r>
              <a:rPr lang="ru-RU" sz="2800" b="1" dirty="0"/>
              <a:t> </a:t>
            </a:r>
            <a:r>
              <a:rPr lang="ru-RU" sz="2800" b="1" dirty="0" err="1"/>
              <a:t>трудових</a:t>
            </a:r>
            <a:r>
              <a:rPr lang="ru-RU" sz="2800" b="1" dirty="0"/>
              <a:t> </a:t>
            </a:r>
            <a:r>
              <a:rPr lang="ru-RU" sz="2800" b="1" dirty="0" err="1"/>
              <a:t>відносин</a:t>
            </a:r>
            <a:r>
              <a:rPr lang="ru-RU" sz="2800" b="1" dirty="0"/>
              <a:t> в </a:t>
            </a:r>
            <a:r>
              <a:rPr lang="ru-RU" sz="2800" b="1" dirty="0" err="1"/>
              <a:t>умовах</a:t>
            </a:r>
            <a:r>
              <a:rPr lang="ru-RU" sz="2800" b="1" dirty="0"/>
              <a:t> </a:t>
            </a:r>
            <a:r>
              <a:rPr lang="ru-RU" sz="2800" b="1" dirty="0" err="1"/>
              <a:t>воєнного</a:t>
            </a:r>
            <a:r>
              <a:rPr lang="ru-RU" sz="2800" b="1" dirty="0"/>
              <a:t> стану» </a:t>
            </a:r>
            <a:br>
              <a:rPr lang="ru-RU" sz="2800" b="1" dirty="0"/>
            </a:br>
            <a:endParaRPr lang="en-US" sz="2800" b="1" dirty="0"/>
          </a:p>
        </p:txBody>
      </p:sp>
      <p:sp>
        <p:nvSpPr>
          <p:cNvPr id="3" name="Объект 2"/>
          <p:cNvSpPr>
            <a:spLocks noGrp="1"/>
          </p:cNvSpPr>
          <p:nvPr>
            <p:ph idx="1"/>
          </p:nvPr>
        </p:nvSpPr>
        <p:spPr/>
        <p:txBody>
          <a:bodyPr>
            <a:normAutofit fontScale="77500" lnSpcReduction="20000"/>
          </a:bodyPr>
          <a:lstStyle/>
          <a:p>
            <a:r>
              <a:rPr lang="uk-UA" b="1" dirty="0"/>
              <a:t>Стаття 8. </a:t>
            </a:r>
            <a:r>
              <a:rPr lang="uk-UA" dirty="0"/>
              <a:t>Робота в нічний час</a:t>
            </a:r>
          </a:p>
          <a:p>
            <a:r>
              <a:rPr lang="uk-UA" dirty="0"/>
              <a:t>1. У період дії воєнного стану не залучаються до роботи в нічний час без їх згоди: вагітні жінки і жінки, які мають дитину віком до одного року, особи з інвалідністю, яким за медичними рекомендаціями протипоказана така робота.</a:t>
            </a:r>
          </a:p>
          <a:p>
            <a:r>
              <a:rPr lang="uk-UA" dirty="0"/>
              <a:t>2. У період дії воєнного стану норми частин </a:t>
            </a:r>
            <a:r>
              <a:rPr lang="uk-UA" dirty="0">
                <a:hlinkClick r:id="rId2"/>
              </a:rPr>
              <a:t>першої</a:t>
            </a:r>
            <a:r>
              <a:rPr lang="uk-UA" dirty="0"/>
              <a:t> і </a:t>
            </a:r>
            <a:r>
              <a:rPr lang="uk-UA" dirty="0">
                <a:hlinkClick r:id="rId3"/>
              </a:rPr>
              <a:t>другої</a:t>
            </a:r>
            <a:r>
              <a:rPr lang="uk-UA" dirty="0"/>
              <a:t> статті 54 Кодексу законів про працю України не застосовуються.</a:t>
            </a:r>
          </a:p>
          <a:p>
            <a:r>
              <a:rPr lang="uk-UA" b="1" dirty="0"/>
              <a:t>Стаття 9. </a:t>
            </a:r>
            <a:r>
              <a:rPr lang="uk-UA" dirty="0"/>
              <a:t>Особливості залучення до роботи деяких категорій працівників</a:t>
            </a:r>
          </a:p>
          <a:p>
            <a:r>
              <a:rPr lang="uk-UA" dirty="0"/>
              <a:t>1. У період дії воєнного стану дозволяється застосування праці жінок (крім вагітних жінок і жінок, які мають дитину віком до одного року) за їхньою згодою на важких роботах і на роботах із шкідливими або небезпечними умовами праці, а також на підземних роботах.</a:t>
            </a:r>
          </a:p>
          <a:p>
            <a:endParaRPr lang="en-US" dirty="0"/>
          </a:p>
        </p:txBody>
      </p:sp>
    </p:spTree>
    <p:extLst>
      <p:ext uri="{BB962C8B-B14F-4D97-AF65-F5344CB8AC3E}">
        <p14:creationId xmlns:p14="http://schemas.microsoft.com/office/powerpoint/2010/main" val="37278743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2400" b="1" dirty="0"/>
              <a:t>Обмежуючи право на працю під час війни, обмежується право кожного працівника та жінок, як особливої категорії працівників на належні, безпечні і здорові умови праці.</a:t>
            </a:r>
            <a:endParaRPr lang="en-US" sz="2400" b="1" dirty="0"/>
          </a:p>
        </p:txBody>
      </p:sp>
      <p:sp>
        <p:nvSpPr>
          <p:cNvPr id="3" name="Объект 2"/>
          <p:cNvSpPr>
            <a:spLocks noGrp="1"/>
          </p:cNvSpPr>
          <p:nvPr>
            <p:ph idx="1"/>
          </p:nvPr>
        </p:nvSpPr>
        <p:spPr/>
        <p:txBody>
          <a:bodyPr>
            <a:normAutofit fontScale="85000" lnSpcReduction="20000"/>
          </a:bodyPr>
          <a:lstStyle/>
          <a:p>
            <a:endParaRPr lang="uk-UA" dirty="0"/>
          </a:p>
          <a:p>
            <a:pPr algn="just"/>
            <a:r>
              <a:rPr lang="uk-UA" sz="2800" dirty="0"/>
              <a:t>В першу чергу це стосується роботи в нічний час. Так, відповідно до </a:t>
            </a:r>
            <a:r>
              <a:rPr lang="uk-UA" sz="2800" dirty="0" err="1"/>
              <a:t>ст.ст</a:t>
            </a:r>
            <a:r>
              <a:rPr lang="uk-UA" sz="2800" dirty="0"/>
              <a:t>. 8 та 9 Закону України «Про організацію трудових відносин в умовах воєнного стану»</a:t>
            </a:r>
          </a:p>
          <a:p>
            <a:pPr algn="just"/>
            <a:endParaRPr lang="uk-UA" sz="2800" dirty="0"/>
          </a:p>
          <a:p>
            <a:pPr algn="just"/>
            <a:r>
              <a:rPr lang="uk-UA" sz="2800" dirty="0"/>
              <a:t> </a:t>
            </a:r>
            <a:r>
              <a:rPr lang="uk-UA" sz="2800" b="1" dirty="0"/>
              <a:t>заборона залучення до роботи в нічний час, </a:t>
            </a:r>
            <a:r>
              <a:rPr lang="uk-UA" sz="2800" b="1" u="sng" dirty="0"/>
              <a:t>залишається тільки </a:t>
            </a:r>
            <a:r>
              <a:rPr lang="uk-UA" sz="2800" b="1" dirty="0"/>
              <a:t>для працівників, молодших 18 років.</a:t>
            </a:r>
          </a:p>
          <a:p>
            <a:pPr algn="just"/>
            <a:r>
              <a:rPr lang="uk-UA" sz="2800" dirty="0"/>
              <a:t> </a:t>
            </a:r>
            <a:br>
              <a:rPr lang="uk-UA" sz="2800" dirty="0"/>
            </a:br>
            <a:endParaRPr lang="en-US" sz="2800" dirty="0"/>
          </a:p>
        </p:txBody>
      </p:sp>
      <p:sp>
        <p:nvSpPr>
          <p:cNvPr id="4" name="Стрелка вниз 3"/>
          <p:cNvSpPr/>
          <p:nvPr/>
        </p:nvSpPr>
        <p:spPr>
          <a:xfrm>
            <a:off x="6014906" y="3808601"/>
            <a:ext cx="484632" cy="5117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30796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2800" b="1" dirty="0"/>
              <a:t>Розширюється перелік працівників, яких </a:t>
            </a:r>
            <a:r>
              <a:rPr lang="uk-UA" sz="2800" b="1" u="sng" dirty="0"/>
              <a:t>тільки</a:t>
            </a:r>
            <a:br>
              <a:rPr lang="uk-UA" sz="2800" b="1" dirty="0"/>
            </a:br>
            <a:r>
              <a:rPr lang="uk-UA" sz="2800" b="1" dirty="0"/>
              <a:t> </a:t>
            </a:r>
            <a:r>
              <a:rPr lang="uk-UA" sz="2800" b="1" u="sng" dirty="0"/>
              <a:t>за їх згодою</a:t>
            </a:r>
            <a:r>
              <a:rPr lang="uk-UA" sz="2800" b="1" dirty="0"/>
              <a:t> можна залучати до роботи у нічний час.</a:t>
            </a:r>
            <a:endParaRPr lang="en-US" sz="2800" b="1" dirty="0"/>
          </a:p>
        </p:txBody>
      </p:sp>
      <p:sp>
        <p:nvSpPr>
          <p:cNvPr id="3" name="Объект 2"/>
          <p:cNvSpPr>
            <a:spLocks noGrp="1"/>
          </p:cNvSpPr>
          <p:nvPr>
            <p:ph idx="1"/>
          </p:nvPr>
        </p:nvSpPr>
        <p:spPr/>
        <p:txBody>
          <a:bodyPr/>
          <a:lstStyle/>
          <a:p>
            <a:r>
              <a:rPr lang="uk-UA" dirty="0"/>
              <a:t>До них віднесені вагітні жінки та жінки, які мають дитину віком до 1 року, особи з інвалідністю, яким за медичними рекомендаціями протипоказана така робота. </a:t>
            </a:r>
          </a:p>
          <a:p>
            <a:pPr algn="just"/>
            <a:r>
              <a:rPr lang="uk-UA" b="1" i="1" dirty="0"/>
              <a:t>Такі нововведення </a:t>
            </a:r>
            <a:r>
              <a:rPr lang="uk-UA" b="1" i="1" u="sng" dirty="0">
                <a:solidFill>
                  <a:srgbClr val="C00000"/>
                </a:solidFill>
              </a:rPr>
              <a:t>значно обмежують </a:t>
            </a:r>
            <a:r>
              <a:rPr lang="uk-UA" b="1" i="1" dirty="0"/>
              <a:t>ст. 55 КЗпП України та </a:t>
            </a:r>
            <a:r>
              <a:rPr lang="uk-UA" b="1" i="1" u="sng" dirty="0">
                <a:solidFill>
                  <a:srgbClr val="C00000"/>
                </a:solidFill>
              </a:rPr>
              <a:t>допускають </a:t>
            </a:r>
            <a:r>
              <a:rPr lang="uk-UA" b="1" i="1" dirty="0">
                <a:solidFill>
                  <a:srgbClr val="C00000"/>
                </a:solidFill>
              </a:rPr>
              <a:t>дію </a:t>
            </a:r>
            <a:r>
              <a:rPr lang="uk-UA" b="1" i="1" dirty="0" err="1"/>
              <a:t>ст.ст</a:t>
            </a:r>
            <a:r>
              <a:rPr lang="uk-UA" b="1" i="1" dirty="0"/>
              <a:t>. 174, 175, 176, 177 КЗпП України </a:t>
            </a:r>
            <a:br>
              <a:rPr lang="uk-UA" b="1" i="1" dirty="0"/>
            </a:br>
            <a:r>
              <a:rPr lang="uk-UA" dirty="0"/>
              <a:t>  </a:t>
            </a:r>
            <a:endParaRPr lang="en-US" dirty="0"/>
          </a:p>
        </p:txBody>
      </p:sp>
    </p:spTree>
    <p:extLst>
      <p:ext uri="{BB962C8B-B14F-4D97-AF65-F5344CB8AC3E}">
        <p14:creationId xmlns:p14="http://schemas.microsoft.com/office/powerpoint/2010/main" val="1943212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dirty="0"/>
              <a:t>Права людини і громадянина</a:t>
            </a:r>
            <a:endParaRPr lang="en-US"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1896801314"/>
              </p:ext>
            </p:extLst>
          </p:nvPr>
        </p:nvGraphicFramePr>
        <p:xfrm>
          <a:off x="1295402" y="2579913"/>
          <a:ext cx="9601200" cy="4004675"/>
        </p:xfrm>
        <a:graphic>
          <a:graphicData uri="http://schemas.openxmlformats.org/drawingml/2006/table">
            <a:tbl>
              <a:tblPr/>
              <a:tblGrid>
                <a:gridCol w="9601200">
                  <a:extLst>
                    <a:ext uri="{9D8B030D-6E8A-4147-A177-3AD203B41FA5}">
                      <a16:colId xmlns:a16="http://schemas.microsoft.com/office/drawing/2014/main" val="3814707983"/>
                    </a:ext>
                  </a:extLst>
                </a:gridCol>
              </a:tblGrid>
              <a:tr h="2816674">
                <a:tc>
                  <a:txBody>
                    <a:bodyPr/>
                    <a:lstStyle/>
                    <a:p>
                      <a:pPr marL="0" marR="0" lvl="0" indent="0" algn="ctr" defTabSz="457200" rtl="0" eaLnBrk="1" fontAlgn="t" latinLnBrk="0" hangingPunct="1">
                        <a:lnSpc>
                          <a:spcPct val="100000"/>
                        </a:lnSpc>
                        <a:spcBef>
                          <a:spcPts val="0"/>
                        </a:spcBef>
                        <a:spcAft>
                          <a:spcPts val="0"/>
                        </a:spcAft>
                        <a:buClrTx/>
                        <a:buSzTx/>
                        <a:buFontTx/>
                        <a:buNone/>
                        <a:tabLst/>
                        <a:defRPr/>
                      </a:pPr>
                      <a:r>
                        <a:rPr lang="ru-RU" sz="2800" i="1" dirty="0" err="1"/>
                        <a:t>Конституція</a:t>
                      </a:r>
                      <a:r>
                        <a:rPr lang="ru-RU" sz="2800" i="1" dirty="0"/>
                        <a:t> </a:t>
                      </a:r>
                      <a:r>
                        <a:rPr lang="ru-RU" sz="2800" i="1" dirty="0" err="1"/>
                        <a:t>України</a:t>
                      </a:r>
                      <a:r>
                        <a:rPr lang="ru-RU" sz="2800" i="1" dirty="0"/>
                        <a:t> </a:t>
                      </a:r>
                      <a:r>
                        <a:rPr lang="uk-UA" sz="2800" i="1" dirty="0"/>
                        <a:t>від 28.06.1996 р. № 254к/96-ВР </a:t>
                      </a:r>
                      <a:br>
                        <a:rPr lang="uk-UA" sz="2800" i="1" dirty="0"/>
                      </a:br>
                      <a:endParaRPr lang="uk-UA" sz="2800" i="1" dirty="0"/>
                    </a:p>
                    <a:p>
                      <a:pPr algn="ctr" fontAlgn="t"/>
                      <a:r>
                        <a:rPr lang="ru-RU" sz="2800" b="1" i="0" kern="1200" dirty="0">
                          <a:solidFill>
                            <a:schemeClr val="tx1"/>
                          </a:solidFill>
                          <a:effectLst/>
                          <a:latin typeface="+mn-lt"/>
                          <a:ea typeface="+mn-ea"/>
                          <a:cs typeface="+mn-cs"/>
                        </a:rPr>
                        <a:t>У </a:t>
                      </a:r>
                      <a:r>
                        <a:rPr lang="ru-RU" sz="2800" b="1" i="0" kern="1200" dirty="0" err="1">
                          <a:solidFill>
                            <a:schemeClr val="tx1"/>
                          </a:solidFill>
                          <a:effectLst/>
                          <a:latin typeface="+mn-lt"/>
                          <a:ea typeface="+mn-ea"/>
                          <a:cs typeface="+mn-cs"/>
                        </a:rPr>
                        <a:t>відповідності</a:t>
                      </a:r>
                      <a:r>
                        <a:rPr lang="ru-RU" sz="2800" b="1" i="0" kern="1200" dirty="0">
                          <a:solidFill>
                            <a:schemeClr val="tx1"/>
                          </a:solidFill>
                          <a:effectLst/>
                          <a:latin typeface="+mn-lt"/>
                          <a:ea typeface="+mn-ea"/>
                          <a:cs typeface="+mn-cs"/>
                        </a:rPr>
                        <a:t> до ст. 64 </a:t>
                      </a:r>
                      <a:r>
                        <a:rPr lang="ru-RU" sz="2800" b="1" i="0" kern="1200" dirty="0" err="1">
                          <a:solidFill>
                            <a:schemeClr val="tx1"/>
                          </a:solidFill>
                          <a:effectLst/>
                          <a:latin typeface="+mn-lt"/>
                          <a:ea typeface="+mn-ea"/>
                          <a:cs typeface="+mn-cs"/>
                        </a:rPr>
                        <a:t>конституційні</a:t>
                      </a:r>
                      <a:r>
                        <a:rPr lang="ru-RU" sz="2800" b="1" i="0" kern="1200" dirty="0">
                          <a:solidFill>
                            <a:schemeClr val="tx1"/>
                          </a:solidFill>
                          <a:effectLst/>
                          <a:latin typeface="+mn-lt"/>
                          <a:ea typeface="+mn-ea"/>
                          <a:cs typeface="+mn-cs"/>
                        </a:rPr>
                        <a:t> права і </a:t>
                      </a:r>
                      <a:r>
                        <a:rPr lang="ru-RU" sz="2800" b="1" i="0" kern="1200" dirty="0" err="1">
                          <a:solidFill>
                            <a:schemeClr val="tx1"/>
                          </a:solidFill>
                          <a:effectLst/>
                          <a:latin typeface="+mn-lt"/>
                          <a:ea typeface="+mn-ea"/>
                          <a:cs typeface="+mn-cs"/>
                        </a:rPr>
                        <a:t>свободи</a:t>
                      </a:r>
                      <a:r>
                        <a:rPr lang="ru-RU" sz="2800" b="1" i="0" kern="1200" dirty="0">
                          <a:solidFill>
                            <a:schemeClr val="tx1"/>
                          </a:solidFill>
                          <a:effectLst/>
                          <a:latin typeface="+mn-lt"/>
                          <a:ea typeface="+mn-ea"/>
                          <a:cs typeface="+mn-cs"/>
                        </a:rPr>
                        <a:t> </a:t>
                      </a:r>
                    </a:p>
                    <a:p>
                      <a:pPr algn="ctr" fontAlgn="t"/>
                      <a:r>
                        <a:rPr lang="ru-RU" sz="2800" b="1" i="0" kern="1200" dirty="0" err="1">
                          <a:solidFill>
                            <a:schemeClr val="tx1"/>
                          </a:solidFill>
                          <a:effectLst/>
                          <a:latin typeface="+mn-lt"/>
                          <a:ea typeface="+mn-ea"/>
                          <a:cs typeface="+mn-cs"/>
                        </a:rPr>
                        <a:t>людини</a:t>
                      </a:r>
                      <a:r>
                        <a:rPr lang="ru-RU" sz="2800" b="1" i="0" kern="1200" dirty="0">
                          <a:solidFill>
                            <a:schemeClr val="tx1"/>
                          </a:solidFill>
                          <a:effectLst/>
                          <a:latin typeface="+mn-lt"/>
                          <a:ea typeface="+mn-ea"/>
                          <a:cs typeface="+mn-cs"/>
                        </a:rPr>
                        <a:t> і </a:t>
                      </a:r>
                      <a:r>
                        <a:rPr lang="ru-RU" sz="2800" b="1" i="0" kern="1200" dirty="0" err="1">
                          <a:solidFill>
                            <a:schemeClr val="tx1"/>
                          </a:solidFill>
                          <a:effectLst/>
                          <a:latin typeface="+mn-lt"/>
                          <a:ea typeface="+mn-ea"/>
                          <a:cs typeface="+mn-cs"/>
                        </a:rPr>
                        <a:t>громадянина</a:t>
                      </a:r>
                      <a:r>
                        <a:rPr lang="ru-RU" sz="2800" b="1" i="0" kern="1200" dirty="0">
                          <a:solidFill>
                            <a:schemeClr val="tx1"/>
                          </a:solidFill>
                          <a:effectLst/>
                          <a:latin typeface="+mn-lt"/>
                          <a:ea typeface="+mn-ea"/>
                          <a:cs typeface="+mn-cs"/>
                        </a:rPr>
                        <a:t> </a:t>
                      </a:r>
                    </a:p>
                    <a:p>
                      <a:pPr algn="ctr" fontAlgn="t"/>
                      <a:endParaRPr lang="ru-RU" sz="2400" b="1" i="0" kern="1200" dirty="0">
                        <a:solidFill>
                          <a:schemeClr val="tx1"/>
                        </a:solidFill>
                        <a:effectLst/>
                        <a:latin typeface="+mn-lt"/>
                        <a:ea typeface="+mn-ea"/>
                        <a:cs typeface="+mn-cs"/>
                      </a:endParaRPr>
                    </a:p>
                    <a:p>
                      <a:pPr algn="ctr" fontAlgn="t"/>
                      <a:r>
                        <a:rPr lang="ru-RU" sz="2800" b="1" i="0" kern="1200" dirty="0">
                          <a:solidFill>
                            <a:schemeClr val="tx1"/>
                          </a:solidFill>
                          <a:effectLst/>
                          <a:latin typeface="+mn-lt"/>
                          <a:ea typeface="+mn-ea"/>
                          <a:cs typeface="+mn-cs"/>
                        </a:rPr>
                        <a:t>не </a:t>
                      </a:r>
                      <a:r>
                        <a:rPr lang="ru-RU" sz="2800" b="1" i="0" kern="1200" dirty="0" err="1">
                          <a:solidFill>
                            <a:schemeClr val="tx1"/>
                          </a:solidFill>
                          <a:effectLst/>
                          <a:latin typeface="+mn-lt"/>
                          <a:ea typeface="+mn-ea"/>
                          <a:cs typeface="+mn-cs"/>
                        </a:rPr>
                        <a:t>можуть</a:t>
                      </a:r>
                      <a:r>
                        <a:rPr lang="ru-RU" sz="2800" b="1" i="0" kern="1200" dirty="0">
                          <a:solidFill>
                            <a:schemeClr val="tx1"/>
                          </a:solidFill>
                          <a:effectLst/>
                          <a:latin typeface="+mn-lt"/>
                          <a:ea typeface="+mn-ea"/>
                          <a:cs typeface="+mn-cs"/>
                        </a:rPr>
                        <a:t> бути </a:t>
                      </a:r>
                      <a:r>
                        <a:rPr lang="ru-RU" sz="2800" b="1" i="0" kern="1200" dirty="0" err="1">
                          <a:solidFill>
                            <a:schemeClr val="tx1"/>
                          </a:solidFill>
                          <a:effectLst/>
                          <a:latin typeface="+mn-lt"/>
                          <a:ea typeface="+mn-ea"/>
                          <a:cs typeface="+mn-cs"/>
                        </a:rPr>
                        <a:t>обмежені</a:t>
                      </a:r>
                      <a:r>
                        <a:rPr lang="ru-RU" sz="2800" b="1" i="0" kern="1200" dirty="0">
                          <a:solidFill>
                            <a:schemeClr val="tx1"/>
                          </a:solidFill>
                          <a:effectLst/>
                          <a:latin typeface="+mn-lt"/>
                          <a:ea typeface="+mn-ea"/>
                          <a:cs typeface="+mn-cs"/>
                        </a:rPr>
                        <a:t>, </a:t>
                      </a:r>
                      <a:r>
                        <a:rPr lang="ru-RU" sz="2800" b="1" i="0" kern="1200" dirty="0" err="1">
                          <a:solidFill>
                            <a:schemeClr val="tx1"/>
                          </a:solidFill>
                          <a:effectLst/>
                          <a:latin typeface="+mn-lt"/>
                          <a:ea typeface="+mn-ea"/>
                          <a:cs typeface="+mn-cs"/>
                        </a:rPr>
                        <a:t>окрім</a:t>
                      </a:r>
                      <a:r>
                        <a:rPr lang="ru-RU" sz="2800" b="1" i="0" kern="1200" dirty="0">
                          <a:solidFill>
                            <a:schemeClr val="tx1"/>
                          </a:solidFill>
                          <a:effectLst/>
                          <a:latin typeface="+mn-lt"/>
                          <a:ea typeface="+mn-ea"/>
                          <a:cs typeface="+mn-cs"/>
                        </a:rPr>
                        <a:t> умов </a:t>
                      </a:r>
                      <a:r>
                        <a:rPr lang="ru-RU" sz="2800" b="1" i="0" kern="1200" dirty="0" err="1">
                          <a:solidFill>
                            <a:schemeClr val="tx1"/>
                          </a:solidFill>
                          <a:effectLst/>
                          <a:latin typeface="+mn-lt"/>
                          <a:ea typeface="+mn-ea"/>
                          <a:cs typeface="+mn-cs"/>
                        </a:rPr>
                        <a:t>воєнного</a:t>
                      </a:r>
                      <a:r>
                        <a:rPr lang="ru-RU" sz="2800" b="1" i="0" kern="1200" dirty="0">
                          <a:solidFill>
                            <a:schemeClr val="tx1"/>
                          </a:solidFill>
                          <a:effectLst/>
                          <a:latin typeface="+mn-lt"/>
                          <a:ea typeface="+mn-ea"/>
                          <a:cs typeface="+mn-cs"/>
                        </a:rPr>
                        <a:t> </a:t>
                      </a:r>
                      <a:r>
                        <a:rPr lang="ru-RU" sz="2800" b="1" i="0" kern="1200" dirty="0" err="1">
                          <a:solidFill>
                            <a:schemeClr val="tx1"/>
                          </a:solidFill>
                          <a:effectLst/>
                          <a:latin typeface="+mn-lt"/>
                          <a:ea typeface="+mn-ea"/>
                          <a:cs typeface="+mn-cs"/>
                        </a:rPr>
                        <a:t>або</a:t>
                      </a:r>
                      <a:r>
                        <a:rPr lang="ru-RU" sz="2800" b="1" i="0" kern="1200" dirty="0">
                          <a:solidFill>
                            <a:schemeClr val="tx1"/>
                          </a:solidFill>
                          <a:effectLst/>
                          <a:latin typeface="+mn-lt"/>
                          <a:ea typeface="+mn-ea"/>
                          <a:cs typeface="+mn-cs"/>
                        </a:rPr>
                        <a:t> </a:t>
                      </a:r>
                      <a:r>
                        <a:rPr lang="ru-RU" sz="2800" b="1" i="0" kern="1200" dirty="0" err="1">
                          <a:solidFill>
                            <a:schemeClr val="tx1"/>
                          </a:solidFill>
                          <a:effectLst/>
                          <a:latin typeface="+mn-lt"/>
                          <a:ea typeface="+mn-ea"/>
                          <a:cs typeface="+mn-cs"/>
                        </a:rPr>
                        <a:t>надзвичайного</a:t>
                      </a:r>
                      <a:r>
                        <a:rPr lang="ru-RU" sz="2800" b="1" i="0" kern="1200" dirty="0">
                          <a:solidFill>
                            <a:schemeClr val="tx1"/>
                          </a:solidFill>
                          <a:effectLst/>
                          <a:latin typeface="+mn-lt"/>
                          <a:ea typeface="+mn-ea"/>
                          <a:cs typeface="+mn-cs"/>
                        </a:rPr>
                        <a:t> стану </a:t>
                      </a:r>
                      <a:r>
                        <a:rPr lang="ru-RU" sz="2800" b="1" i="0" kern="1200" dirty="0" err="1">
                          <a:solidFill>
                            <a:schemeClr val="tx1"/>
                          </a:solidFill>
                          <a:effectLst/>
                          <a:latin typeface="+mn-lt"/>
                          <a:ea typeface="+mn-ea"/>
                          <a:cs typeface="+mn-cs"/>
                        </a:rPr>
                        <a:t>із</a:t>
                      </a:r>
                      <a:r>
                        <a:rPr lang="ru-RU" sz="2800" b="1" i="0" kern="1200" dirty="0">
                          <a:solidFill>
                            <a:schemeClr val="tx1"/>
                          </a:solidFill>
                          <a:effectLst/>
                          <a:latin typeface="+mn-lt"/>
                          <a:ea typeface="+mn-ea"/>
                          <a:cs typeface="+mn-cs"/>
                        </a:rPr>
                        <a:t> </a:t>
                      </a:r>
                      <a:r>
                        <a:rPr lang="ru-RU" sz="2800" b="1" i="0" kern="1200" dirty="0" err="1">
                          <a:solidFill>
                            <a:schemeClr val="tx1"/>
                          </a:solidFill>
                          <a:effectLst/>
                          <a:latin typeface="+mn-lt"/>
                          <a:ea typeface="+mn-ea"/>
                          <a:cs typeface="+mn-cs"/>
                        </a:rPr>
                        <a:t>зазначенням</a:t>
                      </a:r>
                      <a:r>
                        <a:rPr lang="ru-RU" sz="2800" b="1" i="0" kern="1200" dirty="0">
                          <a:solidFill>
                            <a:schemeClr val="tx1"/>
                          </a:solidFill>
                          <a:effectLst/>
                          <a:latin typeface="+mn-lt"/>
                          <a:ea typeface="+mn-ea"/>
                          <a:cs typeface="+mn-cs"/>
                        </a:rPr>
                        <a:t> строку </a:t>
                      </a:r>
                      <a:r>
                        <a:rPr lang="ru-RU" sz="2800" b="1" i="0" kern="1200" dirty="0" err="1">
                          <a:solidFill>
                            <a:schemeClr val="tx1"/>
                          </a:solidFill>
                          <a:effectLst/>
                          <a:latin typeface="+mn-lt"/>
                          <a:ea typeface="+mn-ea"/>
                          <a:cs typeface="+mn-cs"/>
                        </a:rPr>
                        <a:t>дії</a:t>
                      </a:r>
                      <a:r>
                        <a:rPr lang="ru-RU" sz="2800" b="1" i="0" kern="1200" dirty="0">
                          <a:solidFill>
                            <a:schemeClr val="tx1"/>
                          </a:solidFill>
                          <a:effectLst/>
                          <a:latin typeface="+mn-lt"/>
                          <a:ea typeface="+mn-ea"/>
                          <a:cs typeface="+mn-cs"/>
                        </a:rPr>
                        <a:t> </a:t>
                      </a:r>
                      <a:r>
                        <a:rPr lang="ru-RU" sz="2800" b="1" i="0" kern="1200" dirty="0" err="1">
                          <a:solidFill>
                            <a:schemeClr val="tx1"/>
                          </a:solidFill>
                          <a:effectLst/>
                          <a:latin typeface="+mn-lt"/>
                          <a:ea typeface="+mn-ea"/>
                          <a:cs typeface="+mn-cs"/>
                        </a:rPr>
                        <a:t>цих</a:t>
                      </a:r>
                      <a:r>
                        <a:rPr lang="ru-RU" sz="2800" b="1" i="0" kern="1200" dirty="0">
                          <a:solidFill>
                            <a:schemeClr val="tx1"/>
                          </a:solidFill>
                          <a:effectLst/>
                          <a:latin typeface="+mn-lt"/>
                          <a:ea typeface="+mn-ea"/>
                          <a:cs typeface="+mn-cs"/>
                        </a:rPr>
                        <a:t> </a:t>
                      </a:r>
                      <a:r>
                        <a:rPr lang="ru-RU" sz="2800" b="1" i="0" kern="1200" dirty="0" err="1">
                          <a:solidFill>
                            <a:schemeClr val="tx1"/>
                          </a:solidFill>
                          <a:effectLst/>
                          <a:latin typeface="+mn-lt"/>
                          <a:ea typeface="+mn-ea"/>
                          <a:cs typeface="+mn-cs"/>
                        </a:rPr>
                        <a:t>обмежень</a:t>
                      </a:r>
                      <a:r>
                        <a:rPr lang="ru-RU" sz="2800" b="1" i="0" kern="1200" dirty="0">
                          <a:solidFill>
                            <a:schemeClr val="tx1"/>
                          </a:solidFill>
                          <a:effectLst/>
                          <a:latin typeface="+mn-lt"/>
                          <a:ea typeface="+mn-ea"/>
                          <a:cs typeface="+mn-cs"/>
                        </a:rPr>
                        <a:t> </a:t>
                      </a:r>
                      <a:endParaRPr lang="uk-UA" sz="2800" b="1" dirty="0">
                        <a:effectLst/>
                        <a:latin typeface="Times New Roman" panose="02020603050405020304" pitchFamily="18" charset="0"/>
                        <a:cs typeface="Times New Roman" panose="02020603050405020304" pitchFamily="18" charset="0"/>
                      </a:endParaRP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70692310"/>
                  </a:ext>
                </a:extLst>
              </a:tr>
              <a:tr h="651875">
                <a:tc>
                  <a:txBody>
                    <a:bodyPr/>
                    <a:lstStyle/>
                    <a:p>
                      <a:pPr algn="ctr" fontAlgn="t"/>
                      <a:endParaRPr lang="uk-UA" sz="2800" dirty="0">
                        <a:effectLst/>
                        <a:latin typeface="Times New Roman" panose="02020603050405020304" pitchFamily="18" charset="0"/>
                        <a:cs typeface="Times New Roman" panose="02020603050405020304" pitchFamily="18" charset="0"/>
                      </a:endParaRPr>
                    </a:p>
                  </a:txBody>
                  <a:tcPr marL="0" marR="0" marT="0" marB="0">
                    <a:lnL w="9525" cap="flat" cmpd="sng" algn="ctr">
                      <a:solidFill>
                        <a:schemeClr val="bg1"/>
                      </a:solidFill>
                      <a:prstDash val="solid"/>
                      <a:round/>
                      <a:headEnd type="none" w="med" len="med"/>
                      <a:tailEnd type="none" w="med" len="med"/>
                    </a:lnL>
                    <a:lnR w="9525" cap="flat" cmpd="sng" algn="ctr">
                      <a:solidFill>
                        <a:schemeClr val="bg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278775571"/>
                  </a:ext>
                </a:extLst>
              </a:tr>
            </a:tbl>
          </a:graphicData>
        </a:graphic>
      </p:graphicFrame>
      <p:sp>
        <p:nvSpPr>
          <p:cNvPr id="5" name="Rectangle 1"/>
          <p:cNvSpPr>
            <a:spLocks noChangeArrowheads="1"/>
          </p:cNvSpPr>
          <p:nvPr/>
        </p:nvSpPr>
        <p:spPr bwMode="auto">
          <a:xfrm>
            <a:off x="2" y="-1208315"/>
            <a:ext cx="121920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333333"/>
                </a:solidFill>
                <a:effectLst/>
                <a:latin typeface="Times New Roman" panose="02020603050405020304" pitchFamily="18" charset="0"/>
                <a:cs typeface="Times New Roman" panose="02020603050405020304" pitchFamily="18" charset="0"/>
              </a:rPr>
              <a:t>Про початок навчального року під час воєнного стану в Україні</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452763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dirty="0"/>
              <a:t>Глава </a:t>
            </a:r>
            <a:r>
              <a:rPr lang="en-US" b="1" dirty="0"/>
              <a:t>XII</a:t>
            </a:r>
            <a:br>
              <a:rPr lang="en-US" dirty="0"/>
            </a:br>
            <a:r>
              <a:rPr lang="uk-UA" b="1" dirty="0"/>
              <a:t>ПРАЦЯ ЖІНОК</a:t>
            </a:r>
            <a:endParaRPr lang="en-US" dirty="0"/>
          </a:p>
        </p:txBody>
      </p:sp>
      <p:sp>
        <p:nvSpPr>
          <p:cNvPr id="3" name="Объект 2"/>
          <p:cNvSpPr>
            <a:spLocks noGrp="1"/>
          </p:cNvSpPr>
          <p:nvPr>
            <p:ph idx="1"/>
          </p:nvPr>
        </p:nvSpPr>
        <p:spPr/>
        <p:txBody>
          <a:bodyPr/>
          <a:lstStyle/>
          <a:p>
            <a:r>
              <a:rPr lang="uk-UA" b="1" dirty="0"/>
              <a:t>Стаття 174.</a:t>
            </a:r>
            <a:r>
              <a:rPr lang="uk-UA" dirty="0"/>
              <a:t> Роботи, на яких забороняється застосування праці жінок</a:t>
            </a:r>
          </a:p>
          <a:p>
            <a:r>
              <a:rPr lang="uk-UA" dirty="0"/>
              <a:t>Забороняється застосування праці жінок на важких роботах і на роботах із шкідливими або небезпечними умовами праці, а також на підземних роботах, крім деяких підземних робіт (нефізичних робіт або робіт по санітарному та побутовому обслуговуванню).</a:t>
            </a:r>
          </a:p>
          <a:p>
            <a:r>
              <a:rPr lang="uk-UA" dirty="0"/>
              <a:t>Забороняється також залучення жінок до підіймання і переміщення речей, маса яких перевищує встановлені для них граничні норми.</a:t>
            </a:r>
          </a:p>
          <a:p>
            <a:endParaRPr lang="en-US" dirty="0"/>
          </a:p>
        </p:txBody>
      </p:sp>
    </p:spTree>
    <p:extLst>
      <p:ext uri="{BB962C8B-B14F-4D97-AF65-F5344CB8AC3E}">
        <p14:creationId xmlns:p14="http://schemas.microsoft.com/office/powerpoint/2010/main" val="21684501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3200" b="1" dirty="0"/>
              <a:t>Стаття 175.</a:t>
            </a:r>
            <a:r>
              <a:rPr lang="uk-UA" sz="3200" dirty="0"/>
              <a:t> </a:t>
            </a:r>
            <a:br>
              <a:rPr lang="uk-UA" sz="3200" dirty="0"/>
            </a:br>
            <a:r>
              <a:rPr lang="uk-UA" sz="3200" dirty="0"/>
              <a:t>Обмеження праці жінок на роботах у нічний час</a:t>
            </a:r>
            <a:br>
              <a:rPr lang="uk-UA" sz="3200" dirty="0"/>
            </a:br>
            <a:endParaRPr lang="en-US" sz="3200" dirty="0"/>
          </a:p>
        </p:txBody>
      </p:sp>
      <p:sp>
        <p:nvSpPr>
          <p:cNvPr id="3" name="Объект 2"/>
          <p:cNvSpPr>
            <a:spLocks noGrp="1"/>
          </p:cNvSpPr>
          <p:nvPr>
            <p:ph idx="1"/>
          </p:nvPr>
        </p:nvSpPr>
        <p:spPr/>
        <p:txBody>
          <a:bodyPr>
            <a:normAutofit fontScale="92500"/>
          </a:bodyPr>
          <a:lstStyle/>
          <a:p>
            <a:r>
              <a:rPr lang="uk-UA" dirty="0"/>
              <a:t>Залучення жінок до робіт у нічний час не допускається, за винятком тих галузей економіки України, де це викликається особливою необхідністю і дозволяється як тимчасовий захід.</a:t>
            </a:r>
          </a:p>
          <a:p>
            <a:r>
              <a:rPr lang="uk-UA" dirty="0"/>
              <a:t>Перелік цих галузей і видів робіт із зазначенням максимальних термінів застосування праці жінок у нічний час затверджується Кабінетом Міністрів України.</a:t>
            </a:r>
          </a:p>
          <a:p>
            <a:r>
              <a:rPr lang="uk-UA" dirty="0"/>
              <a:t>Зазначені у </a:t>
            </a:r>
            <a:r>
              <a:rPr lang="uk-UA" u="sng" dirty="0">
                <a:hlinkClick r:id="rId2"/>
              </a:rPr>
              <a:t>частині першій</a:t>
            </a:r>
            <a:r>
              <a:rPr lang="uk-UA" dirty="0"/>
              <a:t> цієї статті обмеження не поширюються на жінок, які працюють на підприємствах, де зайняті лише члени однієї сім'ї.</a:t>
            </a:r>
          </a:p>
          <a:p>
            <a:endParaRPr lang="en-US" dirty="0"/>
          </a:p>
        </p:txBody>
      </p:sp>
    </p:spTree>
    <p:extLst>
      <p:ext uri="{BB962C8B-B14F-4D97-AF65-F5344CB8AC3E}">
        <p14:creationId xmlns:p14="http://schemas.microsoft.com/office/powerpoint/2010/main" val="28626609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t>Стаття 176.</a:t>
            </a:r>
            <a:endParaRPr lang="en-US" dirty="0"/>
          </a:p>
        </p:txBody>
      </p:sp>
      <p:sp>
        <p:nvSpPr>
          <p:cNvPr id="3" name="Объект 2"/>
          <p:cNvSpPr>
            <a:spLocks noGrp="1"/>
          </p:cNvSpPr>
          <p:nvPr>
            <p:ph idx="1"/>
          </p:nvPr>
        </p:nvSpPr>
        <p:spPr/>
        <p:txBody>
          <a:bodyPr/>
          <a:lstStyle/>
          <a:p>
            <a:r>
              <a:rPr lang="uk-UA" dirty="0"/>
              <a:t> Заборона залучення вагітних жінок і жінок, що мають дітей віком до трьох років, до нічних, надурочних робіт, робіт у вихідні дні і направлення їх у відрядження</a:t>
            </a:r>
          </a:p>
          <a:p>
            <a:r>
              <a:rPr lang="uk-UA" dirty="0"/>
              <a:t>Не допускається залучення до робіт у нічний час, до надурочних робіт і робіт у вихідні дні і направлення у відрядження вагітних жінок і жінок, що мають дітей віком до трьох років.</a:t>
            </a:r>
          </a:p>
          <a:p>
            <a:endParaRPr lang="en-US" dirty="0"/>
          </a:p>
        </p:txBody>
      </p:sp>
    </p:spTree>
    <p:extLst>
      <p:ext uri="{BB962C8B-B14F-4D97-AF65-F5344CB8AC3E}">
        <p14:creationId xmlns:p14="http://schemas.microsoft.com/office/powerpoint/2010/main" val="277715010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a:t>Стаття 177.</a:t>
            </a:r>
            <a:r>
              <a:rPr lang="uk-UA" dirty="0"/>
              <a:t> </a:t>
            </a:r>
            <a:endParaRPr lang="en-US" dirty="0"/>
          </a:p>
        </p:txBody>
      </p:sp>
      <p:sp>
        <p:nvSpPr>
          <p:cNvPr id="3" name="Объект 2"/>
          <p:cNvSpPr>
            <a:spLocks noGrp="1"/>
          </p:cNvSpPr>
          <p:nvPr>
            <p:ph idx="1"/>
          </p:nvPr>
        </p:nvSpPr>
        <p:spPr/>
        <p:txBody>
          <a:bodyPr/>
          <a:lstStyle/>
          <a:p>
            <a:r>
              <a:rPr lang="uk-UA" dirty="0"/>
              <a:t>Обмеження залучення жінок, що мають дітей віком від трьох до чотирнадцяти років або дітей з інвалідністю, до надурочних робіт і направлення їх у відрядження</a:t>
            </a:r>
          </a:p>
          <a:p>
            <a:r>
              <a:rPr lang="uk-UA" dirty="0"/>
              <a:t>Жінки, що мають дітей віком від трьох до чотирнадцяти років або дітей з інвалідністю, не можуть залучатись до надурочних робіт або направлятись у відрядження без їх згоди.</a:t>
            </a:r>
          </a:p>
        </p:txBody>
      </p:sp>
    </p:spTree>
    <p:extLst>
      <p:ext uri="{BB962C8B-B14F-4D97-AF65-F5344CB8AC3E}">
        <p14:creationId xmlns:p14="http://schemas.microsoft.com/office/powerpoint/2010/main" val="128436367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a:t>Також, на період дії воєнного стану, дозволяється застосування праці</a:t>
            </a:r>
            <a:endParaRPr lang="en-US" dirty="0"/>
          </a:p>
        </p:txBody>
      </p:sp>
      <p:sp>
        <p:nvSpPr>
          <p:cNvPr id="3" name="Объект 2"/>
          <p:cNvSpPr>
            <a:spLocks noGrp="1"/>
          </p:cNvSpPr>
          <p:nvPr>
            <p:ph idx="1"/>
          </p:nvPr>
        </p:nvSpPr>
        <p:spPr/>
        <p:txBody>
          <a:bodyPr>
            <a:normAutofit fontScale="92500"/>
          </a:bodyPr>
          <a:lstStyle/>
          <a:p>
            <a:pPr algn="just"/>
            <a:r>
              <a:rPr lang="uk-UA" sz="2800" dirty="0"/>
              <a:t>жінок (окрім вагітних та жінок, які мають дитину інваліда віком до 1 року) </a:t>
            </a:r>
            <a:r>
              <a:rPr lang="uk-UA" sz="2800" b="1" u="sng" dirty="0"/>
              <a:t>за їх згодою </a:t>
            </a:r>
            <a:r>
              <a:rPr lang="uk-UA" sz="2800" dirty="0"/>
              <a:t>на важких роботах, роботах з шкідливими або небезпечними умовами праці та на підземних роботах.</a:t>
            </a:r>
          </a:p>
          <a:p>
            <a:pPr algn="just"/>
            <a:r>
              <a:rPr lang="uk-UA" sz="2800" dirty="0"/>
              <a:t> Вони за згодою можуть залучатися до нічних, надурочних робіт та робіт у вихідні, святкові і неробочі дні та </a:t>
            </a:r>
            <a:r>
              <a:rPr lang="uk-UA" sz="2800" b="1" dirty="0"/>
              <a:t>направлятися у відрядження </a:t>
            </a:r>
            <a:br>
              <a:rPr lang="uk-UA" sz="2800" dirty="0"/>
            </a:br>
            <a:endParaRPr lang="en-US" sz="2800" dirty="0"/>
          </a:p>
        </p:txBody>
      </p:sp>
    </p:spTree>
    <p:extLst>
      <p:ext uri="{BB962C8B-B14F-4D97-AF65-F5344CB8AC3E}">
        <p14:creationId xmlns:p14="http://schemas.microsoft.com/office/powerpoint/2010/main" val="18054391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uk-UA" dirty="0"/>
              <a:t>Заробітна плата</a:t>
            </a:r>
            <a:endParaRPr lang="en-US" dirty="0"/>
          </a:p>
        </p:txBody>
      </p:sp>
      <p:sp>
        <p:nvSpPr>
          <p:cNvPr id="3" name="Объект 2"/>
          <p:cNvSpPr>
            <a:spLocks noGrp="1"/>
          </p:cNvSpPr>
          <p:nvPr>
            <p:ph idx="1"/>
          </p:nvPr>
        </p:nvSpPr>
        <p:spPr/>
        <p:txBody>
          <a:bodyPr/>
          <a:lstStyle/>
          <a:p>
            <a:pPr algn="just"/>
            <a:r>
              <a:rPr lang="ru-RU" dirty="0" err="1"/>
              <a:t>Згідно</a:t>
            </a:r>
            <a:r>
              <a:rPr lang="ru-RU" dirty="0"/>
              <a:t> Закону </a:t>
            </a:r>
            <a:r>
              <a:rPr lang="ru-RU" dirty="0" err="1"/>
              <a:t>України</a:t>
            </a:r>
            <a:r>
              <a:rPr lang="ru-RU" dirty="0"/>
              <a:t> «Про </a:t>
            </a:r>
            <a:r>
              <a:rPr lang="ru-RU" dirty="0" err="1"/>
              <a:t>організацію</a:t>
            </a:r>
            <a:r>
              <a:rPr lang="ru-RU" dirty="0"/>
              <a:t> </a:t>
            </a:r>
            <a:r>
              <a:rPr lang="ru-RU" dirty="0" err="1"/>
              <a:t>трудових</a:t>
            </a:r>
            <a:r>
              <a:rPr lang="ru-RU" dirty="0"/>
              <a:t> </a:t>
            </a:r>
            <a:r>
              <a:rPr lang="ru-RU" dirty="0" err="1"/>
              <a:t>відносин</a:t>
            </a:r>
            <a:r>
              <a:rPr lang="ru-RU" dirty="0"/>
              <a:t> в </a:t>
            </a:r>
            <a:r>
              <a:rPr lang="ru-RU" dirty="0" err="1"/>
              <a:t>умовах</a:t>
            </a:r>
            <a:r>
              <a:rPr lang="ru-RU" dirty="0"/>
              <a:t> </a:t>
            </a:r>
            <a:r>
              <a:rPr lang="ru-RU" dirty="0" err="1"/>
              <a:t>воєнного</a:t>
            </a:r>
            <a:r>
              <a:rPr lang="ru-RU" dirty="0"/>
              <a:t> стану» у </a:t>
            </a:r>
            <a:r>
              <a:rPr lang="ru-RU" dirty="0" err="1"/>
              <a:t>відповідності</a:t>
            </a:r>
            <a:r>
              <a:rPr lang="ru-RU" dirty="0"/>
              <a:t> </a:t>
            </a:r>
            <a:r>
              <a:rPr lang="ru-RU" dirty="0" err="1"/>
              <a:t>Конституції</a:t>
            </a:r>
            <a:r>
              <a:rPr lang="ru-RU" dirty="0"/>
              <a:t> </a:t>
            </a:r>
            <a:r>
              <a:rPr lang="ru-RU" dirty="0" err="1"/>
              <a:t>України</a:t>
            </a:r>
            <a:r>
              <a:rPr lang="ru-RU" dirty="0"/>
              <a:t>, право особи на </a:t>
            </a:r>
            <a:r>
              <a:rPr lang="ru-RU" dirty="0" err="1"/>
              <a:t>заробітну</a:t>
            </a:r>
            <a:r>
              <a:rPr lang="ru-RU" dirty="0"/>
              <a:t> плату, не </a:t>
            </a:r>
            <a:r>
              <a:rPr lang="ru-RU" dirty="0" err="1"/>
              <a:t>нижчу</a:t>
            </a:r>
            <a:r>
              <a:rPr lang="ru-RU" dirty="0"/>
              <a:t> </a:t>
            </a:r>
            <a:r>
              <a:rPr lang="ru-RU" dirty="0" err="1"/>
              <a:t>від</a:t>
            </a:r>
            <a:r>
              <a:rPr lang="ru-RU" dirty="0"/>
              <a:t> </a:t>
            </a:r>
            <a:r>
              <a:rPr lang="ru-RU" dirty="0" err="1"/>
              <a:t>розміру</a:t>
            </a:r>
            <a:r>
              <a:rPr lang="ru-RU" dirty="0"/>
              <a:t>, </a:t>
            </a:r>
            <a:r>
              <a:rPr lang="ru-RU" dirty="0" err="1"/>
              <a:t>який</a:t>
            </a:r>
            <a:r>
              <a:rPr lang="ru-RU" dirty="0"/>
              <a:t> </a:t>
            </a:r>
            <a:r>
              <a:rPr lang="ru-RU" dirty="0" err="1"/>
              <a:t>визначений</a:t>
            </a:r>
            <a:r>
              <a:rPr lang="ru-RU" dirty="0"/>
              <a:t> законом </a:t>
            </a:r>
            <a:r>
              <a:rPr lang="ru-RU" dirty="0" err="1"/>
              <a:t>частково</a:t>
            </a:r>
            <a:r>
              <a:rPr lang="ru-RU" dirty="0"/>
              <a:t> </a:t>
            </a:r>
            <a:r>
              <a:rPr lang="ru-RU" dirty="0" err="1"/>
              <a:t>зберігається</a:t>
            </a:r>
            <a:r>
              <a:rPr lang="ru-RU" dirty="0"/>
              <a:t>.</a:t>
            </a:r>
          </a:p>
          <a:p>
            <a:pPr algn="just"/>
            <a:r>
              <a:rPr lang="ru-RU" dirty="0"/>
              <a:t> </a:t>
            </a:r>
            <a:r>
              <a:rPr lang="ru-RU" b="1" dirty="0" err="1"/>
              <a:t>Проте</a:t>
            </a:r>
            <a:r>
              <a:rPr lang="ru-RU" b="1" dirty="0"/>
              <a:t> право особи на </a:t>
            </a:r>
            <a:r>
              <a:rPr lang="ru-RU" b="1" dirty="0" err="1"/>
              <a:t>своєчасне</a:t>
            </a:r>
            <a:r>
              <a:rPr lang="ru-RU" b="1" dirty="0"/>
              <a:t> </a:t>
            </a:r>
            <a:r>
              <a:rPr lang="ru-RU" b="1" dirty="0" err="1"/>
              <a:t>одержання</a:t>
            </a:r>
            <a:r>
              <a:rPr lang="ru-RU" b="1" dirty="0"/>
              <a:t> </a:t>
            </a:r>
            <a:r>
              <a:rPr lang="ru-RU" b="1" dirty="0" err="1"/>
              <a:t>винагороди</a:t>
            </a:r>
            <a:r>
              <a:rPr lang="ru-RU" b="1" dirty="0"/>
              <a:t> за </a:t>
            </a:r>
            <a:r>
              <a:rPr lang="ru-RU" b="1" dirty="0" err="1"/>
              <a:t>працю</a:t>
            </a:r>
            <a:r>
              <a:rPr lang="ru-RU" b="1" dirty="0"/>
              <a:t> </a:t>
            </a:r>
            <a:r>
              <a:rPr lang="ru-RU" b="1" dirty="0" err="1"/>
              <a:t>обмежується</a:t>
            </a:r>
            <a:r>
              <a:rPr lang="ru-RU" b="1" dirty="0"/>
              <a:t>.</a:t>
            </a:r>
          </a:p>
          <a:p>
            <a:pPr algn="just"/>
            <a:r>
              <a:rPr lang="ru-RU" b="1" dirty="0"/>
              <a:t> </a:t>
            </a:r>
            <a:br>
              <a:rPr lang="ru-RU" b="1" dirty="0"/>
            </a:br>
            <a:endParaRPr lang="en-US" b="1" dirty="0"/>
          </a:p>
        </p:txBody>
      </p:sp>
    </p:spTree>
    <p:extLst>
      <p:ext uri="{BB962C8B-B14F-4D97-AF65-F5344CB8AC3E}">
        <p14:creationId xmlns:p14="http://schemas.microsoft.com/office/powerpoint/2010/main" val="7694368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2400" b="1" dirty="0"/>
              <a:t>Під час військового стану, роботодавець повинен вживати всіх можливих заходів для забезпечення реалізації права працівників на своєчасне отримання заробітної плати.</a:t>
            </a:r>
            <a:endParaRPr lang="en-US" sz="2400" b="1" dirty="0"/>
          </a:p>
        </p:txBody>
      </p:sp>
      <p:sp>
        <p:nvSpPr>
          <p:cNvPr id="3" name="Объект 2"/>
          <p:cNvSpPr>
            <a:spLocks noGrp="1"/>
          </p:cNvSpPr>
          <p:nvPr>
            <p:ph idx="1"/>
          </p:nvPr>
        </p:nvSpPr>
        <p:spPr/>
        <p:txBody>
          <a:bodyPr/>
          <a:lstStyle/>
          <a:p>
            <a:pPr algn="just"/>
            <a:endParaRPr lang="uk-UA" b="1" dirty="0"/>
          </a:p>
          <a:p>
            <a:pPr algn="just"/>
            <a:r>
              <a:rPr lang="uk-UA" b="1" dirty="0"/>
              <a:t>Відповідно до ст. 10 вищезазначеного закону, роботодавець звільняється від відповідальності тільки за порушення зобов’язання щодо строків оплати праці, якщо доведе, що це порушення сталося внаслідок ведення бойових дій або дії інших обставин непереборної сили.</a:t>
            </a:r>
          </a:p>
          <a:p>
            <a:pPr algn="just"/>
            <a:r>
              <a:rPr lang="uk-UA" b="1" dirty="0"/>
              <a:t> </a:t>
            </a:r>
            <a:br>
              <a:rPr lang="uk-UA" b="1" dirty="0"/>
            </a:br>
            <a:endParaRPr lang="en-US" b="1" dirty="0"/>
          </a:p>
        </p:txBody>
      </p:sp>
    </p:spTree>
    <p:extLst>
      <p:ext uri="{BB962C8B-B14F-4D97-AF65-F5344CB8AC3E}">
        <p14:creationId xmlns:p14="http://schemas.microsoft.com/office/powerpoint/2010/main" val="11850670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3200" dirty="0" err="1"/>
              <a:t>Щодо</a:t>
            </a:r>
            <a:r>
              <a:rPr lang="ru-RU" sz="3200" dirty="0"/>
              <a:t> </a:t>
            </a:r>
            <a:r>
              <a:rPr lang="ru-RU" sz="3200" dirty="0" err="1"/>
              <a:t>розміру</a:t>
            </a:r>
            <a:r>
              <a:rPr lang="ru-RU" sz="3200" dirty="0"/>
              <a:t> </a:t>
            </a:r>
            <a:r>
              <a:rPr lang="ru-RU" sz="3200" dirty="0" err="1"/>
              <a:t>заробітної</a:t>
            </a:r>
            <a:r>
              <a:rPr lang="ru-RU" sz="3200" dirty="0"/>
              <a:t> плати, то вона </a:t>
            </a:r>
            <a:r>
              <a:rPr lang="ru-RU" sz="3200" dirty="0" err="1"/>
              <a:t>виплачується</a:t>
            </a:r>
            <a:r>
              <a:rPr lang="ru-RU" sz="3200" dirty="0"/>
              <a:t> </a:t>
            </a:r>
            <a:r>
              <a:rPr lang="ru-RU" sz="3200" dirty="0" err="1"/>
              <a:t>працівнику</a:t>
            </a:r>
            <a:r>
              <a:rPr lang="ru-RU" sz="3200" dirty="0"/>
              <a:t> на </a:t>
            </a:r>
            <a:r>
              <a:rPr lang="ru-RU" sz="3200" dirty="0" err="1"/>
              <a:t>умовах</a:t>
            </a:r>
            <a:r>
              <a:rPr lang="ru-RU" sz="3200" dirty="0"/>
              <a:t>, </a:t>
            </a:r>
            <a:r>
              <a:rPr lang="ru-RU" sz="3200" dirty="0" err="1"/>
              <a:t>визначених</a:t>
            </a:r>
            <a:r>
              <a:rPr lang="ru-RU" sz="3200" dirty="0"/>
              <a:t> </a:t>
            </a:r>
            <a:r>
              <a:rPr lang="ru-RU" sz="3200" dirty="0" err="1"/>
              <a:t>трудовим</a:t>
            </a:r>
            <a:r>
              <a:rPr lang="ru-RU" sz="3200" dirty="0"/>
              <a:t> договором.</a:t>
            </a:r>
            <a:endParaRPr lang="en-US" sz="3200" dirty="0"/>
          </a:p>
        </p:txBody>
      </p:sp>
      <p:sp>
        <p:nvSpPr>
          <p:cNvPr id="3" name="Объект 2"/>
          <p:cNvSpPr>
            <a:spLocks noGrp="1"/>
          </p:cNvSpPr>
          <p:nvPr>
            <p:ph idx="1"/>
          </p:nvPr>
        </p:nvSpPr>
        <p:spPr/>
        <p:txBody>
          <a:bodyPr>
            <a:normAutofit fontScale="92500" lnSpcReduction="10000"/>
          </a:bodyPr>
          <a:lstStyle/>
          <a:p>
            <a:pPr algn="just"/>
            <a:r>
              <a:rPr lang="ru-RU" sz="2800" dirty="0" err="1"/>
              <a:t>Окремої</a:t>
            </a:r>
            <a:r>
              <a:rPr lang="ru-RU" sz="2800" dirty="0"/>
              <a:t> </a:t>
            </a:r>
            <a:r>
              <a:rPr lang="ru-RU" sz="2800" dirty="0" err="1"/>
              <a:t>уваги</a:t>
            </a:r>
            <a:r>
              <a:rPr lang="ru-RU" sz="2800" dirty="0"/>
              <a:t> </a:t>
            </a:r>
            <a:r>
              <a:rPr lang="ru-RU" sz="2800" dirty="0" err="1"/>
              <a:t>потребує</a:t>
            </a:r>
            <a:r>
              <a:rPr lang="ru-RU" sz="2800" dirty="0"/>
              <a:t> </a:t>
            </a:r>
            <a:r>
              <a:rPr lang="ru-RU" sz="2800" dirty="0" err="1"/>
              <a:t>питання</a:t>
            </a:r>
            <a:r>
              <a:rPr lang="ru-RU" sz="2800" dirty="0"/>
              <a:t> </a:t>
            </a:r>
            <a:r>
              <a:rPr lang="ru-RU" sz="2800" dirty="0" err="1"/>
              <a:t>щодо</a:t>
            </a:r>
            <a:r>
              <a:rPr lang="ru-RU" sz="2800" dirty="0"/>
              <a:t> </a:t>
            </a:r>
            <a:r>
              <a:rPr lang="ru-RU" sz="2800" dirty="0" err="1"/>
              <a:t>виплати</a:t>
            </a:r>
            <a:r>
              <a:rPr lang="ru-RU" sz="2800" dirty="0"/>
              <a:t> </a:t>
            </a:r>
            <a:r>
              <a:rPr lang="ru-RU" sz="2800" dirty="0" err="1"/>
              <a:t>заробітної</a:t>
            </a:r>
            <a:r>
              <a:rPr lang="ru-RU" sz="2800" dirty="0"/>
              <a:t> плати, </a:t>
            </a:r>
            <a:r>
              <a:rPr lang="ru-RU" sz="2800" dirty="0" err="1"/>
              <a:t>гарантійних</a:t>
            </a:r>
            <a:r>
              <a:rPr lang="ru-RU" sz="2800" dirty="0"/>
              <a:t> та </a:t>
            </a:r>
            <a:r>
              <a:rPr lang="ru-RU" sz="2800" dirty="0" err="1"/>
              <a:t>компенсаційних</a:t>
            </a:r>
            <a:r>
              <a:rPr lang="ru-RU" sz="2800" dirty="0"/>
              <a:t> </a:t>
            </a:r>
            <a:r>
              <a:rPr lang="ru-RU" sz="2800" dirty="0" err="1"/>
              <a:t>виплат</a:t>
            </a:r>
            <a:r>
              <a:rPr lang="ru-RU" sz="2800" dirty="0"/>
              <a:t> </a:t>
            </a:r>
            <a:r>
              <a:rPr lang="ru-RU" sz="2800" dirty="0" err="1"/>
              <a:t>працівникам</a:t>
            </a:r>
            <a:r>
              <a:rPr lang="ru-RU" sz="2800" dirty="0"/>
              <a:t> </a:t>
            </a:r>
            <a:r>
              <a:rPr lang="ru-RU" sz="2800" b="1" u="sng" dirty="0"/>
              <a:t>за час </a:t>
            </a:r>
            <a:r>
              <a:rPr lang="ru-RU" sz="2800" b="1" u="sng" dirty="0" err="1"/>
              <a:t>призупинення</a:t>
            </a:r>
            <a:r>
              <a:rPr lang="ru-RU" sz="2800" b="1" u="sng" dirty="0"/>
              <a:t> </a:t>
            </a:r>
            <a:r>
              <a:rPr lang="ru-RU" sz="2800" b="1" u="sng" dirty="0" err="1"/>
              <a:t>дії</a:t>
            </a:r>
            <a:r>
              <a:rPr lang="ru-RU" sz="2800" b="1" u="sng" dirty="0"/>
              <a:t> трудового договору. </a:t>
            </a:r>
          </a:p>
          <a:p>
            <a:pPr algn="just"/>
            <a:r>
              <a:rPr lang="ru-RU" sz="2800" b="1" u="sng" dirty="0"/>
              <a:t>У такому </a:t>
            </a:r>
            <a:r>
              <a:rPr lang="ru-RU" sz="2800" b="1" u="sng" dirty="0" err="1"/>
              <a:t>випадку</a:t>
            </a:r>
            <a:r>
              <a:rPr lang="ru-RU" sz="2800" b="1" u="sng" dirty="0"/>
              <a:t>, </a:t>
            </a:r>
            <a:r>
              <a:rPr lang="ru-RU" sz="2800" b="1" u="sng" dirty="0" err="1"/>
              <a:t>здійснення</a:t>
            </a:r>
            <a:r>
              <a:rPr lang="ru-RU" sz="2800" b="1" u="sng" dirty="0"/>
              <a:t> </a:t>
            </a:r>
            <a:r>
              <a:rPr lang="ru-RU" sz="2800" b="1" u="sng" dirty="0" err="1"/>
              <a:t>усіх</a:t>
            </a:r>
            <a:r>
              <a:rPr lang="ru-RU" sz="2800" b="1" u="sng" dirty="0"/>
              <a:t> </a:t>
            </a:r>
            <a:r>
              <a:rPr lang="ru-RU" sz="2800" b="1" u="sng" dirty="0" err="1"/>
              <a:t>належних</a:t>
            </a:r>
            <a:r>
              <a:rPr lang="ru-RU" sz="2800" b="1" u="sng" dirty="0"/>
              <a:t> </a:t>
            </a:r>
            <a:r>
              <a:rPr lang="ru-RU" sz="2800" b="1" u="sng" dirty="0" err="1"/>
              <a:t>працівнику</a:t>
            </a:r>
            <a:r>
              <a:rPr lang="ru-RU" sz="2800" b="1" u="sng" dirty="0"/>
              <a:t> </a:t>
            </a:r>
            <a:r>
              <a:rPr lang="ru-RU" sz="2800" b="1" u="sng" dirty="0" err="1"/>
              <a:t>виплат</a:t>
            </a:r>
            <a:r>
              <a:rPr lang="ru-RU" sz="2800" b="1" u="sng" dirty="0"/>
              <a:t>, </a:t>
            </a:r>
            <a:r>
              <a:rPr lang="ru-RU" sz="2800" b="1" u="sng" dirty="0" err="1"/>
              <a:t>покладається</a:t>
            </a:r>
            <a:r>
              <a:rPr lang="ru-RU" sz="2800" b="1" u="sng" dirty="0"/>
              <a:t> не на </a:t>
            </a:r>
            <a:r>
              <a:rPr lang="ru-RU" sz="2800" b="1" u="sng" dirty="0" err="1"/>
              <a:t>роботодавця</a:t>
            </a:r>
            <a:r>
              <a:rPr lang="ru-RU" sz="2800" b="1" u="sng" dirty="0"/>
              <a:t>, а на </a:t>
            </a:r>
            <a:r>
              <a:rPr lang="ru-RU" sz="2800" b="1" u="sng" dirty="0" err="1"/>
              <a:t>країну</a:t>
            </a:r>
            <a:r>
              <a:rPr lang="ru-RU" sz="2800" b="1" u="sng" dirty="0"/>
              <a:t>, яка </a:t>
            </a:r>
            <a:r>
              <a:rPr lang="ru-RU" sz="2800" b="1" u="sng" dirty="0" err="1"/>
              <a:t>здійснює</a:t>
            </a:r>
            <a:r>
              <a:rPr lang="ru-RU" sz="2800" b="1" u="sng" dirty="0"/>
              <a:t> </a:t>
            </a:r>
            <a:r>
              <a:rPr lang="ru-RU" sz="2800" b="1" u="sng" dirty="0" err="1"/>
              <a:t>військову</a:t>
            </a:r>
            <a:r>
              <a:rPr lang="ru-RU" sz="2800" b="1" u="sng" dirty="0"/>
              <a:t> </a:t>
            </a:r>
            <a:r>
              <a:rPr lang="ru-RU" sz="2800" b="1" u="sng" dirty="0" err="1"/>
              <a:t>агресію</a:t>
            </a:r>
            <a:r>
              <a:rPr lang="ru-RU" sz="2800" b="1" u="sng" dirty="0"/>
              <a:t> </a:t>
            </a:r>
            <a:r>
              <a:rPr lang="ru-RU" sz="2800" b="1" u="sng" dirty="0" err="1"/>
              <a:t>проти</a:t>
            </a:r>
            <a:r>
              <a:rPr lang="ru-RU" sz="2800" b="1" u="sng" dirty="0"/>
              <a:t> </a:t>
            </a:r>
            <a:r>
              <a:rPr lang="ru-RU" sz="2800" b="1" u="sng" dirty="0" err="1"/>
              <a:t>України</a:t>
            </a:r>
            <a:r>
              <a:rPr lang="ru-RU" sz="2800" b="1" u="sng" dirty="0"/>
              <a:t>.</a:t>
            </a:r>
          </a:p>
          <a:p>
            <a:pPr algn="just"/>
            <a:r>
              <a:rPr lang="ru-RU" sz="2800" b="1" u="sng" dirty="0"/>
              <a:t> </a:t>
            </a:r>
            <a:br>
              <a:rPr lang="ru-RU" sz="2800" b="1" u="sng" dirty="0"/>
            </a:br>
            <a:endParaRPr lang="en-US" sz="2800" b="1" u="sng" dirty="0"/>
          </a:p>
        </p:txBody>
      </p:sp>
    </p:spTree>
    <p:extLst>
      <p:ext uri="{BB962C8B-B14F-4D97-AF65-F5344CB8AC3E}">
        <p14:creationId xmlns:p14="http://schemas.microsoft.com/office/powerpoint/2010/main" val="13975970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2800" dirty="0"/>
              <a:t>п. 2 ст. 1 Закону України «Про організацію трудових відносин в умовах воєнного стану»:</a:t>
            </a:r>
            <a:endParaRPr lang="en-US" sz="2800" dirty="0"/>
          </a:p>
        </p:txBody>
      </p:sp>
      <p:sp>
        <p:nvSpPr>
          <p:cNvPr id="3" name="Объект 2"/>
          <p:cNvSpPr>
            <a:spLocks noGrp="1"/>
          </p:cNvSpPr>
          <p:nvPr>
            <p:ph idx="1"/>
          </p:nvPr>
        </p:nvSpPr>
        <p:spPr/>
        <p:txBody>
          <a:bodyPr>
            <a:normAutofit fontScale="92500"/>
          </a:bodyPr>
          <a:lstStyle/>
          <a:p>
            <a:pPr marL="0" indent="0">
              <a:buNone/>
            </a:pPr>
            <a:endParaRPr lang="uk-UA" b="1" dirty="0"/>
          </a:p>
          <a:p>
            <a:pPr marL="0" indent="0">
              <a:buNone/>
            </a:pPr>
            <a:r>
              <a:rPr lang="uk-UA" b="1" dirty="0"/>
              <a:t>на період дії воєнного стану обмежуються права визначені </a:t>
            </a:r>
            <a:r>
              <a:rPr lang="uk-UA" b="1" dirty="0" err="1"/>
              <a:t>ст.ст</a:t>
            </a:r>
            <a:r>
              <a:rPr lang="uk-UA" b="1" dirty="0"/>
              <a:t>. 43 та 44 Конституції України.</a:t>
            </a:r>
          </a:p>
          <a:p>
            <a:pPr marL="0" indent="0" algn="just">
              <a:buNone/>
            </a:pPr>
            <a:r>
              <a:rPr lang="uk-UA" b="1" dirty="0"/>
              <a:t>Обмеженню підлягають не тільки ці права, а й права та свободи визначені ст. 45 Конституції України – право на відпочинок та право на працю через збільшення </a:t>
            </a:r>
            <a:r>
              <a:rPr lang="uk-UA" b="1" dirty="0" err="1"/>
              <a:t>загальнотижневого</a:t>
            </a:r>
            <a:r>
              <a:rPr lang="uk-UA" b="1" dirty="0"/>
              <a:t> навантаження на працівника.</a:t>
            </a:r>
          </a:p>
          <a:p>
            <a:pPr marL="0" indent="0" algn="just">
              <a:buNone/>
            </a:pPr>
            <a:r>
              <a:rPr lang="uk-UA" b="1" dirty="0"/>
              <a:t> </a:t>
            </a:r>
            <a:br>
              <a:rPr lang="uk-UA" b="1" dirty="0"/>
            </a:br>
            <a:endParaRPr lang="en-US" b="1" dirty="0"/>
          </a:p>
        </p:txBody>
      </p:sp>
    </p:spTree>
    <p:extLst>
      <p:ext uri="{BB962C8B-B14F-4D97-AF65-F5344CB8AC3E}">
        <p14:creationId xmlns:p14="http://schemas.microsoft.com/office/powerpoint/2010/main" val="15201920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2800" b="1" dirty="0"/>
              <a:t>Таким чином, </a:t>
            </a:r>
            <a:r>
              <a:rPr lang="ru-RU" sz="2800" b="1" dirty="0" err="1"/>
              <a:t>загальнотижневе</a:t>
            </a:r>
            <a:r>
              <a:rPr lang="ru-RU" sz="2800" b="1" dirty="0"/>
              <a:t> </a:t>
            </a:r>
            <a:r>
              <a:rPr lang="ru-RU" sz="2800" b="1" dirty="0" err="1"/>
              <a:t>навантаження</a:t>
            </a:r>
            <a:r>
              <a:rPr lang="ru-RU" sz="2800" b="1" dirty="0"/>
              <a:t> </a:t>
            </a:r>
            <a:r>
              <a:rPr lang="ru-RU" sz="2800" b="1" dirty="0" err="1"/>
              <a:t>працівника</a:t>
            </a:r>
            <a:r>
              <a:rPr lang="ru-RU" sz="2800" b="1" dirty="0"/>
              <a:t> </a:t>
            </a:r>
            <a:r>
              <a:rPr lang="ru-RU" sz="2800" b="1" dirty="0" err="1"/>
              <a:t>під</a:t>
            </a:r>
            <a:r>
              <a:rPr lang="ru-RU" sz="2800" b="1" dirty="0"/>
              <a:t> час </a:t>
            </a:r>
            <a:r>
              <a:rPr lang="ru-RU" sz="2800" b="1" dirty="0" err="1"/>
              <a:t>воєнного</a:t>
            </a:r>
            <a:r>
              <a:rPr lang="ru-RU" sz="2800" b="1" dirty="0"/>
              <a:t> стану не </a:t>
            </a:r>
            <a:r>
              <a:rPr lang="ru-RU" sz="2800" b="1" dirty="0" err="1"/>
              <a:t>може</a:t>
            </a:r>
            <a:r>
              <a:rPr lang="ru-RU" sz="2800" b="1" dirty="0"/>
              <a:t> </a:t>
            </a:r>
            <a:r>
              <a:rPr lang="ru-RU" sz="2800" b="1" dirty="0" err="1"/>
              <a:t>перевищувати</a:t>
            </a:r>
            <a:r>
              <a:rPr lang="ru-RU" sz="2800" b="1" dirty="0"/>
              <a:t> 60 год на </a:t>
            </a:r>
            <a:r>
              <a:rPr lang="ru-RU" sz="2800" b="1" dirty="0" err="1"/>
              <a:t>тиждень</a:t>
            </a:r>
            <a:r>
              <a:rPr lang="ru-RU" sz="2800" b="1" dirty="0"/>
              <a:t>.</a:t>
            </a:r>
            <a:endParaRPr lang="en-US" sz="2800" b="1" dirty="0"/>
          </a:p>
        </p:txBody>
      </p:sp>
      <p:sp>
        <p:nvSpPr>
          <p:cNvPr id="3" name="Объект 2"/>
          <p:cNvSpPr>
            <a:spLocks noGrp="1"/>
          </p:cNvSpPr>
          <p:nvPr>
            <p:ph idx="1"/>
          </p:nvPr>
        </p:nvSpPr>
        <p:spPr/>
        <p:txBody>
          <a:bodyPr>
            <a:normAutofit/>
          </a:bodyPr>
          <a:lstStyle/>
          <a:p>
            <a:pPr algn="just"/>
            <a:r>
              <a:rPr lang="ru-RU" b="1" dirty="0"/>
              <a:t>При </a:t>
            </a:r>
            <a:r>
              <a:rPr lang="ru-RU" b="1" dirty="0" err="1"/>
              <a:t>скороченому</a:t>
            </a:r>
            <a:r>
              <a:rPr lang="ru-RU" b="1" dirty="0"/>
              <a:t> </a:t>
            </a:r>
            <a:r>
              <a:rPr lang="ru-RU" b="1" dirty="0" err="1"/>
              <a:t>робочому</a:t>
            </a:r>
            <a:r>
              <a:rPr lang="ru-RU" b="1" dirty="0"/>
              <a:t> </a:t>
            </a:r>
            <a:r>
              <a:rPr lang="ru-RU" b="1" dirty="0" err="1"/>
              <a:t>часі</a:t>
            </a:r>
            <a:r>
              <a:rPr lang="ru-RU" b="1" dirty="0"/>
              <a:t> – 50 годин на </a:t>
            </a:r>
            <a:r>
              <a:rPr lang="ru-RU" b="1" dirty="0" err="1"/>
              <a:t>тиждень</a:t>
            </a:r>
            <a:r>
              <a:rPr lang="ru-RU" b="1" dirty="0"/>
              <a:t>. </a:t>
            </a:r>
          </a:p>
          <a:p>
            <a:pPr algn="just"/>
            <a:r>
              <a:rPr lang="ru-RU" b="1" dirty="0" err="1"/>
              <a:t>Слід</a:t>
            </a:r>
            <a:r>
              <a:rPr lang="ru-RU" b="1" dirty="0"/>
              <a:t> </a:t>
            </a:r>
            <a:r>
              <a:rPr lang="ru-RU" b="1" dirty="0" err="1"/>
              <a:t>мати</a:t>
            </a:r>
            <a:r>
              <a:rPr lang="ru-RU" b="1" dirty="0"/>
              <a:t> на </a:t>
            </a:r>
            <a:r>
              <a:rPr lang="ru-RU" b="1" dirty="0" err="1"/>
              <a:t>увазі</a:t>
            </a:r>
            <a:r>
              <a:rPr lang="ru-RU" b="1" dirty="0"/>
              <a:t>, </a:t>
            </a:r>
            <a:r>
              <a:rPr lang="ru-RU" b="1" u="sng" dirty="0" err="1">
                <a:solidFill>
                  <a:srgbClr val="FF0000"/>
                </a:solidFill>
              </a:rPr>
              <a:t>що</a:t>
            </a:r>
            <a:r>
              <a:rPr lang="ru-RU" b="1" u="sng" dirty="0">
                <a:solidFill>
                  <a:srgbClr val="FF0000"/>
                </a:solidFill>
              </a:rPr>
              <a:t> </a:t>
            </a:r>
            <a:r>
              <a:rPr lang="ru-RU" b="1" u="sng" dirty="0" err="1">
                <a:solidFill>
                  <a:srgbClr val="FF0000"/>
                </a:solidFill>
              </a:rPr>
              <a:t>встановлення</a:t>
            </a:r>
            <a:r>
              <a:rPr lang="ru-RU" b="1" u="sng" dirty="0">
                <a:solidFill>
                  <a:srgbClr val="FF0000"/>
                </a:solidFill>
              </a:rPr>
              <a:t> </a:t>
            </a:r>
            <a:r>
              <a:rPr lang="ru-RU" b="1" u="sng" dirty="0" err="1">
                <a:solidFill>
                  <a:srgbClr val="FF0000"/>
                </a:solidFill>
              </a:rPr>
              <a:t>підвищеної</a:t>
            </a:r>
            <a:r>
              <a:rPr lang="ru-RU" b="1" u="sng" dirty="0">
                <a:solidFill>
                  <a:srgbClr val="FF0000"/>
                </a:solidFill>
              </a:rPr>
              <a:t> </a:t>
            </a:r>
            <a:r>
              <a:rPr lang="ru-RU" b="1" u="sng" dirty="0" err="1">
                <a:solidFill>
                  <a:srgbClr val="FF0000"/>
                </a:solidFill>
              </a:rPr>
              <a:t>норми</a:t>
            </a:r>
            <a:r>
              <a:rPr lang="ru-RU" b="1" u="sng" dirty="0">
                <a:solidFill>
                  <a:srgbClr val="FF0000"/>
                </a:solidFill>
              </a:rPr>
              <a:t> </a:t>
            </a:r>
            <a:r>
              <a:rPr lang="ru-RU" b="1" u="sng" dirty="0" err="1">
                <a:solidFill>
                  <a:srgbClr val="FF0000"/>
                </a:solidFill>
              </a:rPr>
              <a:t>роботи</a:t>
            </a:r>
            <a:r>
              <a:rPr lang="ru-RU" b="1" u="sng" dirty="0">
                <a:solidFill>
                  <a:srgbClr val="FF0000"/>
                </a:solidFill>
              </a:rPr>
              <a:t> є правом, а не </a:t>
            </a:r>
            <a:r>
              <a:rPr lang="ru-RU" b="1" u="sng" dirty="0" err="1">
                <a:solidFill>
                  <a:srgbClr val="FF0000"/>
                </a:solidFill>
              </a:rPr>
              <a:t>обов’язком</a:t>
            </a:r>
            <a:r>
              <a:rPr lang="ru-RU" b="1" u="sng" dirty="0">
                <a:solidFill>
                  <a:srgbClr val="FF0000"/>
                </a:solidFill>
              </a:rPr>
              <a:t> для </a:t>
            </a:r>
            <a:r>
              <a:rPr lang="ru-RU" b="1" u="sng" dirty="0" err="1">
                <a:solidFill>
                  <a:srgbClr val="FF0000"/>
                </a:solidFill>
              </a:rPr>
              <a:t>роботодавця</a:t>
            </a:r>
            <a:r>
              <a:rPr lang="ru-RU" b="1" u="sng" dirty="0">
                <a:solidFill>
                  <a:srgbClr val="FF0000"/>
                </a:solidFill>
              </a:rPr>
              <a:t> </a:t>
            </a:r>
            <a:r>
              <a:rPr lang="ru-RU" b="1" dirty="0">
                <a:solidFill>
                  <a:srgbClr val="FF0000"/>
                </a:solidFill>
              </a:rPr>
              <a:t>і повинно </a:t>
            </a:r>
            <a:r>
              <a:rPr lang="ru-RU" b="1" dirty="0" err="1">
                <a:solidFill>
                  <a:srgbClr val="FF0000"/>
                </a:solidFill>
              </a:rPr>
              <a:t>зумовлюватись</a:t>
            </a:r>
            <a:r>
              <a:rPr lang="ru-RU" b="1" dirty="0">
                <a:solidFill>
                  <a:srgbClr val="FF0000"/>
                </a:solidFill>
              </a:rPr>
              <a:t> потребою у </a:t>
            </a:r>
            <a:r>
              <a:rPr lang="ru-RU" b="1" dirty="0" err="1">
                <a:solidFill>
                  <a:srgbClr val="FF0000"/>
                </a:solidFill>
              </a:rPr>
              <a:t>ефективній</a:t>
            </a:r>
            <a:r>
              <a:rPr lang="ru-RU" b="1" dirty="0">
                <a:solidFill>
                  <a:srgbClr val="FF0000"/>
                </a:solidFill>
              </a:rPr>
              <a:t> </a:t>
            </a:r>
            <a:r>
              <a:rPr lang="ru-RU" b="1" dirty="0" err="1">
                <a:solidFill>
                  <a:srgbClr val="FF0000"/>
                </a:solidFill>
              </a:rPr>
              <a:t>діяльності</a:t>
            </a:r>
            <a:r>
              <a:rPr lang="ru-RU" b="1" dirty="0">
                <a:solidFill>
                  <a:srgbClr val="FF0000"/>
                </a:solidFill>
              </a:rPr>
              <a:t> </a:t>
            </a:r>
            <a:r>
              <a:rPr lang="ru-RU" b="1" dirty="0" err="1">
                <a:solidFill>
                  <a:srgbClr val="FF0000"/>
                </a:solidFill>
              </a:rPr>
              <a:t>відповідного</a:t>
            </a:r>
            <a:r>
              <a:rPr lang="ru-RU" b="1" dirty="0">
                <a:solidFill>
                  <a:srgbClr val="FF0000"/>
                </a:solidFill>
              </a:rPr>
              <a:t> </a:t>
            </a:r>
            <a:r>
              <a:rPr lang="ru-RU" b="1" dirty="0" err="1">
                <a:solidFill>
                  <a:srgbClr val="FF0000"/>
                </a:solidFill>
              </a:rPr>
              <a:t>підприємства</a:t>
            </a:r>
            <a:r>
              <a:rPr lang="ru-RU" b="1" dirty="0">
                <a:solidFill>
                  <a:srgbClr val="FF0000"/>
                </a:solidFill>
              </a:rPr>
              <a:t>, установи </a:t>
            </a:r>
            <a:r>
              <a:rPr lang="ru-RU" b="1" dirty="0" err="1">
                <a:solidFill>
                  <a:srgbClr val="FF0000"/>
                </a:solidFill>
              </a:rPr>
              <a:t>чи</a:t>
            </a:r>
            <a:r>
              <a:rPr lang="ru-RU" b="1" dirty="0">
                <a:solidFill>
                  <a:srgbClr val="FF0000"/>
                </a:solidFill>
              </a:rPr>
              <a:t> </a:t>
            </a:r>
            <a:r>
              <a:rPr lang="ru-RU" b="1" dirty="0" err="1">
                <a:solidFill>
                  <a:srgbClr val="FF0000"/>
                </a:solidFill>
              </a:rPr>
              <a:t>організації</a:t>
            </a:r>
            <a:r>
              <a:rPr lang="ru-RU" b="1" dirty="0">
                <a:solidFill>
                  <a:srgbClr val="FF0000"/>
                </a:solidFill>
              </a:rPr>
              <a:t> в </a:t>
            </a:r>
            <a:r>
              <a:rPr lang="ru-RU" b="1" dirty="0" err="1">
                <a:solidFill>
                  <a:srgbClr val="FF0000"/>
                </a:solidFill>
              </a:rPr>
              <a:t>оборонній</a:t>
            </a:r>
            <a:r>
              <a:rPr lang="ru-RU" b="1" dirty="0">
                <a:solidFill>
                  <a:srgbClr val="FF0000"/>
                </a:solidFill>
              </a:rPr>
              <a:t> </a:t>
            </a:r>
            <a:r>
              <a:rPr lang="ru-RU" b="1" dirty="0" err="1">
                <a:solidFill>
                  <a:srgbClr val="FF0000"/>
                </a:solidFill>
              </a:rPr>
              <a:t>сфері</a:t>
            </a:r>
            <a:r>
              <a:rPr lang="ru-RU" b="1" dirty="0">
                <a:solidFill>
                  <a:srgbClr val="FF0000"/>
                </a:solidFill>
              </a:rPr>
              <a:t> </a:t>
            </a:r>
            <a:r>
              <a:rPr lang="ru-RU" b="1" dirty="0" err="1">
                <a:solidFill>
                  <a:srgbClr val="FF0000"/>
                </a:solidFill>
              </a:rPr>
              <a:t>чи</a:t>
            </a:r>
            <a:r>
              <a:rPr lang="ru-RU" b="1" dirty="0">
                <a:solidFill>
                  <a:srgbClr val="FF0000"/>
                </a:solidFill>
              </a:rPr>
              <a:t> </a:t>
            </a:r>
            <a:r>
              <a:rPr lang="ru-RU" b="1" dirty="0" err="1">
                <a:solidFill>
                  <a:srgbClr val="FF0000"/>
                </a:solidFill>
              </a:rPr>
              <a:t>стосуватись</a:t>
            </a:r>
            <a:r>
              <a:rPr lang="ru-RU" b="1" dirty="0">
                <a:solidFill>
                  <a:srgbClr val="FF0000"/>
                </a:solidFill>
              </a:rPr>
              <a:t> </a:t>
            </a:r>
            <a:r>
              <a:rPr lang="ru-RU" b="1" dirty="0" err="1">
                <a:solidFill>
                  <a:srgbClr val="FF0000"/>
                </a:solidFill>
              </a:rPr>
              <a:t>сфери</a:t>
            </a:r>
            <a:r>
              <a:rPr lang="ru-RU" b="1" dirty="0">
                <a:solidFill>
                  <a:srgbClr val="FF0000"/>
                </a:solidFill>
              </a:rPr>
              <a:t> </a:t>
            </a:r>
            <a:r>
              <a:rPr lang="ru-RU" b="1" dirty="0" err="1">
                <a:solidFill>
                  <a:srgbClr val="FF0000"/>
                </a:solidFill>
              </a:rPr>
              <a:t>забезпечення</a:t>
            </a:r>
            <a:r>
              <a:rPr lang="ru-RU" b="1" dirty="0">
                <a:solidFill>
                  <a:srgbClr val="FF0000"/>
                </a:solidFill>
              </a:rPr>
              <a:t> </a:t>
            </a:r>
            <a:r>
              <a:rPr lang="ru-RU" b="1" dirty="0" err="1">
                <a:solidFill>
                  <a:srgbClr val="FF0000"/>
                </a:solidFill>
              </a:rPr>
              <a:t>життєдіяльності</a:t>
            </a:r>
            <a:r>
              <a:rPr lang="ru-RU" b="1" dirty="0">
                <a:solidFill>
                  <a:srgbClr val="FF0000"/>
                </a:solidFill>
              </a:rPr>
              <a:t> </a:t>
            </a:r>
            <a:r>
              <a:rPr lang="ru-RU" b="1" dirty="0" err="1">
                <a:solidFill>
                  <a:srgbClr val="FF0000"/>
                </a:solidFill>
              </a:rPr>
              <a:t>населення</a:t>
            </a:r>
            <a:r>
              <a:rPr lang="ru-RU" b="1" dirty="0">
                <a:solidFill>
                  <a:srgbClr val="FF0000"/>
                </a:solidFill>
              </a:rPr>
              <a:t>.</a:t>
            </a:r>
          </a:p>
          <a:p>
            <a:pPr algn="just"/>
            <a:r>
              <a:rPr lang="ru-RU" b="1" dirty="0"/>
              <a:t> </a:t>
            </a:r>
            <a:br>
              <a:rPr lang="ru-RU" b="1" dirty="0"/>
            </a:br>
            <a:endParaRPr lang="en-US" b="1" dirty="0"/>
          </a:p>
        </p:txBody>
      </p:sp>
    </p:spTree>
    <p:extLst>
      <p:ext uri="{BB962C8B-B14F-4D97-AF65-F5344CB8AC3E}">
        <p14:creationId xmlns:p14="http://schemas.microsoft.com/office/powerpoint/2010/main" val="11196125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br>
              <a:rPr lang="ru-RU" sz="2700" dirty="0"/>
            </a:br>
            <a:br>
              <a:rPr lang="ru-RU" sz="2700" dirty="0"/>
            </a:br>
            <a:br>
              <a:rPr lang="ru-RU" sz="2700" dirty="0"/>
            </a:br>
            <a:r>
              <a:rPr lang="ru-RU" sz="2700" dirty="0"/>
              <a:t>ст. 8 Закону </a:t>
            </a:r>
            <a:r>
              <a:rPr lang="ru-RU" sz="2700" dirty="0" err="1"/>
              <a:t>України</a:t>
            </a:r>
            <a:r>
              <a:rPr lang="ru-RU" sz="2700" dirty="0"/>
              <a:t> «Про </a:t>
            </a:r>
            <a:r>
              <a:rPr lang="ru-RU" sz="2700" dirty="0" err="1"/>
              <a:t>правовий</a:t>
            </a:r>
            <a:r>
              <a:rPr lang="ru-RU" sz="2700" dirty="0"/>
              <a:t> режим </a:t>
            </a:r>
            <a:r>
              <a:rPr lang="ru-RU" sz="2700" dirty="0" err="1"/>
              <a:t>воєнного</a:t>
            </a:r>
            <a:r>
              <a:rPr lang="ru-RU" sz="2700" dirty="0"/>
              <a:t> стану» </a:t>
            </a:r>
            <a:br>
              <a:rPr lang="ru-RU" sz="2700" dirty="0"/>
            </a:br>
            <a:r>
              <a:rPr lang="ru-RU" sz="2700" dirty="0" err="1"/>
              <a:t>містить</a:t>
            </a:r>
            <a:r>
              <a:rPr lang="ru-RU" sz="2700" dirty="0"/>
              <a:t>: </a:t>
            </a:r>
            <a:r>
              <a:rPr lang="ru-RU" sz="2700" b="1" dirty="0" err="1"/>
              <a:t>повний</a:t>
            </a:r>
            <a:r>
              <a:rPr lang="ru-RU" sz="2700" b="1" dirty="0"/>
              <a:t> </a:t>
            </a:r>
            <a:r>
              <a:rPr lang="ru-RU" sz="2700" b="1" dirty="0" err="1"/>
              <a:t>перелік</a:t>
            </a:r>
            <a:r>
              <a:rPr lang="ru-RU" sz="2700" b="1" dirty="0"/>
              <a:t> </a:t>
            </a:r>
            <a:r>
              <a:rPr lang="ru-RU" sz="2700" dirty="0" err="1"/>
              <a:t>допустимих</a:t>
            </a:r>
            <a:r>
              <a:rPr lang="ru-RU" sz="2700" dirty="0"/>
              <a:t> </a:t>
            </a:r>
            <a:r>
              <a:rPr lang="ru-RU" sz="2700" dirty="0" err="1"/>
              <a:t>обмежуваних</a:t>
            </a:r>
            <a:r>
              <a:rPr lang="ru-RU" sz="2700" dirty="0"/>
              <a:t> прав </a:t>
            </a:r>
            <a:r>
              <a:rPr lang="ru-RU" sz="2700" dirty="0" err="1"/>
              <a:t>під</a:t>
            </a:r>
            <a:r>
              <a:rPr lang="ru-RU" sz="2700" dirty="0"/>
              <a:t> час </a:t>
            </a:r>
            <a:r>
              <a:rPr lang="ru-RU" sz="2700" dirty="0" err="1"/>
              <a:t>дії</a:t>
            </a:r>
            <a:r>
              <a:rPr lang="ru-RU" sz="2700" dirty="0"/>
              <a:t> </a:t>
            </a:r>
            <a:r>
              <a:rPr lang="ru-RU" sz="2700" dirty="0" err="1"/>
              <a:t>військового</a:t>
            </a:r>
            <a:r>
              <a:rPr lang="ru-RU" sz="2700" dirty="0"/>
              <a:t> стану в межах </a:t>
            </a:r>
            <a:r>
              <a:rPr lang="ru-RU" sz="2700" dirty="0" err="1"/>
              <a:t>тимчасових</a:t>
            </a:r>
            <a:r>
              <a:rPr lang="ru-RU" sz="2700" dirty="0"/>
              <a:t> </a:t>
            </a:r>
            <a:r>
              <a:rPr lang="ru-RU" sz="2700" dirty="0" err="1"/>
              <a:t>обмежень</a:t>
            </a:r>
            <a:r>
              <a:rPr lang="ru-RU" sz="2700" dirty="0"/>
              <a:t>.</a:t>
            </a:r>
            <a:br>
              <a:rPr lang="ru-RU" sz="2700" dirty="0"/>
            </a:br>
            <a:br>
              <a:rPr lang="uk-UA" sz="5400" dirty="0">
                <a:latin typeface="Times New Roman" panose="02020603050405020304" pitchFamily="18" charset="0"/>
                <a:cs typeface="Times New Roman" panose="02020603050405020304" pitchFamily="18" charset="0"/>
              </a:rPr>
            </a:br>
            <a:endParaRPr lang="en-US" dirty="0"/>
          </a:p>
        </p:txBody>
      </p:sp>
      <p:sp>
        <p:nvSpPr>
          <p:cNvPr id="3" name="Объект 2"/>
          <p:cNvSpPr>
            <a:spLocks noGrp="1"/>
          </p:cNvSpPr>
          <p:nvPr>
            <p:ph idx="1"/>
          </p:nvPr>
        </p:nvSpPr>
        <p:spPr/>
        <p:txBody>
          <a:bodyPr>
            <a:normAutofit fontScale="92500" lnSpcReduction="10000"/>
          </a:bodyPr>
          <a:lstStyle/>
          <a:p>
            <a:r>
              <a:rPr lang="ru-RU" b="1" dirty="0" err="1"/>
              <a:t>Стаття</a:t>
            </a:r>
            <a:r>
              <a:rPr lang="ru-RU" b="1" dirty="0"/>
              <a:t> 8.</a:t>
            </a:r>
            <a:r>
              <a:rPr lang="ru-RU" dirty="0"/>
              <a:t> Заходи правового режиму </a:t>
            </a:r>
            <a:r>
              <a:rPr lang="ru-RU" dirty="0" err="1"/>
              <a:t>воєнного</a:t>
            </a:r>
            <a:r>
              <a:rPr lang="ru-RU" dirty="0"/>
              <a:t> стану.</a:t>
            </a:r>
          </a:p>
          <a:p>
            <a:pPr algn="just"/>
            <a:r>
              <a:rPr lang="uk-UA" dirty="0"/>
              <a:t>1. В Україні або в окремих її місцевостях, де введено воєнний стан, військове командування разом із військовими адміністраціями (у разі їх утворення) можуть самостійно або із залученням органів виконавчої влади, Ради міністрів Автономної Республіки Крим, органів місцевого самоврядування </a:t>
            </a:r>
            <a:r>
              <a:rPr lang="uk-UA" b="1" i="1" dirty="0"/>
              <a:t>запроваджувати та здійснювати в межах тимчасових обмежень конституційних прав і свобод людини і громадянина, а також прав і законних інтересів юридичних осіб, передбачених указом Президента України про введення воєнного стану, </a:t>
            </a:r>
            <a:r>
              <a:rPr lang="uk-UA" dirty="0"/>
              <a:t>такі заходи правового режиму воєнного стану:</a:t>
            </a:r>
            <a:endParaRPr lang="en-US" dirty="0"/>
          </a:p>
        </p:txBody>
      </p:sp>
    </p:spTree>
    <p:extLst>
      <p:ext uri="{BB962C8B-B14F-4D97-AF65-F5344CB8AC3E}">
        <p14:creationId xmlns:p14="http://schemas.microsoft.com/office/powerpoint/2010/main" val="38577487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2800" b="1" dirty="0"/>
              <a:t>Щодо часу відпочинку, то щотижневий безперервний відпочинок може скорочуватися тривалістю до 24 годин.</a:t>
            </a:r>
            <a:endParaRPr lang="en-US" sz="2800" b="1" dirty="0"/>
          </a:p>
        </p:txBody>
      </p:sp>
      <p:sp>
        <p:nvSpPr>
          <p:cNvPr id="3" name="Объект 2"/>
          <p:cNvSpPr>
            <a:spLocks noGrp="1"/>
          </p:cNvSpPr>
          <p:nvPr>
            <p:ph idx="1"/>
          </p:nvPr>
        </p:nvSpPr>
        <p:spPr/>
        <p:txBody>
          <a:bodyPr>
            <a:normAutofit fontScale="92500" lnSpcReduction="10000"/>
          </a:bodyPr>
          <a:lstStyle/>
          <a:p>
            <a:pPr algn="just"/>
            <a:endParaRPr lang="uk-UA" b="1" dirty="0"/>
          </a:p>
          <a:p>
            <a:pPr algn="just"/>
            <a:r>
              <a:rPr lang="uk-UA" sz="2600" b="1" i="1" u="sng" dirty="0"/>
              <a:t>Проте, таке скорочення відбуватиметься тільки при запровадженні шестиденного робочого тижня. </a:t>
            </a:r>
          </a:p>
          <a:p>
            <a:pPr algn="just"/>
            <a:r>
              <a:rPr lang="uk-UA" b="1" dirty="0"/>
              <a:t>Відповідно до ст. 12 Закону України «Про організацію трудових відносин в умовах воєнного стану», </a:t>
            </a:r>
            <a:r>
              <a:rPr lang="uk-UA" b="1" dirty="0">
                <a:solidFill>
                  <a:srgbClr val="C00000"/>
                </a:solidFill>
              </a:rPr>
              <a:t>відпустки також підпадають під обмеження. 	</a:t>
            </a:r>
          </a:p>
          <a:p>
            <a:pPr algn="just"/>
            <a:r>
              <a:rPr lang="uk-UA" b="1" dirty="0"/>
              <a:t>Тому у період дії воєнного стану, </a:t>
            </a:r>
            <a:r>
              <a:rPr lang="uk-UA" b="1" u="sng" dirty="0"/>
              <a:t>щорічна основна оплачувана відпустка надається працівникам тривалістю 24 календарні дні. </a:t>
            </a:r>
            <a:br>
              <a:rPr lang="uk-UA" b="1" dirty="0"/>
            </a:br>
            <a:endParaRPr lang="en-US" b="1" dirty="0"/>
          </a:p>
        </p:txBody>
      </p:sp>
    </p:spTree>
    <p:extLst>
      <p:ext uri="{BB962C8B-B14F-4D97-AF65-F5344CB8AC3E}">
        <p14:creationId xmlns:p14="http://schemas.microsoft.com/office/powerpoint/2010/main" val="12079702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3200" b="1" dirty="0"/>
              <a:t>Окремим працівникам, роботодавець може відмовити у наданні будь-якого виду відпусток</a:t>
            </a:r>
            <a:endParaRPr lang="en-US" sz="3200" dirty="0"/>
          </a:p>
        </p:txBody>
      </p:sp>
      <p:sp>
        <p:nvSpPr>
          <p:cNvPr id="3" name="Объект 2"/>
          <p:cNvSpPr>
            <a:spLocks noGrp="1"/>
          </p:cNvSpPr>
          <p:nvPr>
            <p:ph idx="1"/>
          </p:nvPr>
        </p:nvSpPr>
        <p:spPr/>
        <p:txBody>
          <a:bodyPr>
            <a:normAutofit fontScale="92500" lnSpcReduction="10000"/>
          </a:bodyPr>
          <a:lstStyle/>
          <a:p>
            <a:pPr algn="just"/>
            <a:r>
              <a:rPr lang="uk-UA" b="1" dirty="0"/>
              <a:t>(крім відпустки у зв’язку з вагітністю та пологами та відпустки для догляду за дитиною до досягнення нею трирічного віку), якщо такий працівник залучений до виконання робіт на об’єктах критичної інфраструктури. </a:t>
            </a:r>
          </a:p>
          <a:p>
            <a:pPr algn="just"/>
            <a:r>
              <a:rPr lang="uk-UA" b="1" dirty="0"/>
              <a:t>Проте, під час дії воєнного </a:t>
            </a:r>
            <a:r>
              <a:rPr lang="uk-UA" b="1" u="sng" dirty="0"/>
              <a:t>стану роботодавець на прохання працівника, може надавати йому відпустку без збереження заробітної плати без обмеження строку.</a:t>
            </a:r>
          </a:p>
          <a:p>
            <a:pPr algn="just"/>
            <a:r>
              <a:rPr lang="uk-UA" b="1" u="sng" dirty="0"/>
              <a:t> </a:t>
            </a:r>
            <a:br>
              <a:rPr lang="uk-UA" b="1" u="sng" dirty="0"/>
            </a:br>
            <a:endParaRPr lang="en-US" b="1" u="sng" dirty="0"/>
          </a:p>
        </p:txBody>
      </p:sp>
    </p:spTree>
    <p:extLst>
      <p:ext uri="{BB962C8B-B14F-4D97-AF65-F5344CB8AC3E}">
        <p14:creationId xmlns:p14="http://schemas.microsoft.com/office/powerpoint/2010/main" val="32954287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2800" b="1" dirty="0"/>
              <a:t>Також на період дії воєнного стану</a:t>
            </a:r>
            <a:br>
              <a:rPr lang="uk-UA" sz="2800" b="1" dirty="0"/>
            </a:br>
            <a:r>
              <a:rPr lang="uk-UA" sz="2800" b="1" dirty="0"/>
              <a:t> не діють норми КЗпП щодо:</a:t>
            </a:r>
            <a:endParaRPr lang="en-US" sz="2800" b="1" dirty="0"/>
          </a:p>
        </p:txBody>
      </p:sp>
      <p:sp>
        <p:nvSpPr>
          <p:cNvPr id="3" name="Объект 2"/>
          <p:cNvSpPr>
            <a:spLocks noGrp="1"/>
          </p:cNvSpPr>
          <p:nvPr>
            <p:ph idx="1"/>
          </p:nvPr>
        </p:nvSpPr>
        <p:spPr/>
        <p:txBody>
          <a:bodyPr>
            <a:normAutofit fontScale="85000" lnSpcReduction="20000"/>
          </a:bodyPr>
          <a:lstStyle/>
          <a:p>
            <a:pPr marL="0" indent="0">
              <a:buNone/>
            </a:pPr>
            <a:r>
              <a:rPr lang="uk-UA" b="1" dirty="0"/>
              <a:t>1)скорочення роботи на одну годину</a:t>
            </a:r>
            <a:r>
              <a:rPr lang="uk-UA" dirty="0"/>
              <a:t> як при п’ятиденному, так і при шестиденному робочому тижні напередодні святкових і неробочих днів; </a:t>
            </a:r>
            <a:r>
              <a:rPr lang="uk-UA" b="1" dirty="0"/>
              <a:t>2)тривалості робочого дня напередодні вихідних днів </a:t>
            </a:r>
            <a:r>
              <a:rPr lang="uk-UA" dirty="0"/>
              <a:t>при шестиденному робочому тижні не більше 5 годин; </a:t>
            </a:r>
          </a:p>
          <a:p>
            <a:pPr marL="0" indent="0">
              <a:buNone/>
            </a:pPr>
            <a:r>
              <a:rPr lang="uk-UA" b="1" dirty="0"/>
              <a:t>3)обмеження граничних норм надурочних робіт;</a:t>
            </a:r>
          </a:p>
          <a:p>
            <a:pPr marL="0" indent="0">
              <a:buNone/>
            </a:pPr>
            <a:r>
              <a:rPr lang="uk-UA" b="1" dirty="0"/>
              <a:t>4) перенесення вихідного дня на наступний після святкового або неробочого</a:t>
            </a:r>
            <a:r>
              <a:rPr lang="uk-UA" dirty="0"/>
              <a:t>; 5)перенесення вихідних та робочих днів відповідно до рекомендації Кабінету Міністрів України;</a:t>
            </a:r>
          </a:p>
          <a:p>
            <a:pPr marL="0" indent="0">
              <a:buNone/>
            </a:pPr>
            <a:r>
              <a:rPr lang="uk-UA" b="1" dirty="0"/>
              <a:t>6)</a:t>
            </a:r>
            <a:r>
              <a:rPr lang="uk-UA" dirty="0"/>
              <a:t> </a:t>
            </a:r>
            <a:r>
              <a:rPr lang="uk-UA" b="1" dirty="0"/>
              <a:t>заборони залучення до робіт у вихідні, святкові і неробочі дні; </a:t>
            </a:r>
          </a:p>
          <a:p>
            <a:pPr marL="0" indent="0">
              <a:buNone/>
            </a:pPr>
            <a:r>
              <a:rPr lang="uk-UA" b="1" dirty="0"/>
              <a:t>7)компенсації за залучення до робіт у вихідні, святкові і неробочі дні. </a:t>
            </a:r>
            <a:br>
              <a:rPr lang="uk-UA" b="1" dirty="0"/>
            </a:br>
            <a:endParaRPr lang="en-US" b="1" dirty="0"/>
          </a:p>
        </p:txBody>
      </p:sp>
    </p:spTree>
    <p:extLst>
      <p:ext uri="{BB962C8B-B14F-4D97-AF65-F5344CB8AC3E}">
        <p14:creationId xmlns:p14="http://schemas.microsoft.com/office/powerpoint/2010/main" val="9022389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a:t>Підсумовуючи</a:t>
            </a:r>
            <a:r>
              <a:rPr lang="ru-RU" dirty="0"/>
              <a:t> </a:t>
            </a:r>
            <a:r>
              <a:rPr lang="ru-RU" dirty="0" err="1"/>
              <a:t>зазначене</a:t>
            </a:r>
            <a:r>
              <a:rPr lang="ru-RU" dirty="0"/>
              <a:t>, </a:t>
            </a:r>
            <a:r>
              <a:rPr lang="ru-RU" dirty="0" err="1"/>
              <a:t>слід</a:t>
            </a:r>
            <a:r>
              <a:rPr lang="ru-RU" dirty="0"/>
              <a:t> </a:t>
            </a:r>
            <a:r>
              <a:rPr lang="ru-RU" dirty="0" err="1"/>
              <a:t>вказати</a:t>
            </a:r>
            <a:r>
              <a:rPr lang="ru-RU" dirty="0"/>
              <a:t>,</a:t>
            </a:r>
            <a:endParaRPr lang="en-US" dirty="0"/>
          </a:p>
        </p:txBody>
      </p:sp>
      <p:sp>
        <p:nvSpPr>
          <p:cNvPr id="3" name="Объект 2"/>
          <p:cNvSpPr>
            <a:spLocks noGrp="1"/>
          </p:cNvSpPr>
          <p:nvPr>
            <p:ph idx="1"/>
          </p:nvPr>
        </p:nvSpPr>
        <p:spPr>
          <a:xfrm>
            <a:off x="1295401" y="2285999"/>
            <a:ext cx="9601196" cy="3589869"/>
          </a:xfrm>
        </p:spPr>
        <p:txBody>
          <a:bodyPr>
            <a:noAutofit/>
          </a:bodyPr>
          <a:lstStyle/>
          <a:p>
            <a:pPr algn="just"/>
            <a:r>
              <a:rPr lang="ru-RU" b="1" u="sng" dirty="0" err="1">
                <a:solidFill>
                  <a:srgbClr val="C00000"/>
                </a:solidFill>
              </a:rPr>
              <a:t>що</a:t>
            </a:r>
            <a:r>
              <a:rPr lang="ru-RU" b="1" u="sng" dirty="0">
                <a:solidFill>
                  <a:srgbClr val="C00000"/>
                </a:solidFill>
              </a:rPr>
              <a:t> </a:t>
            </a:r>
            <a:r>
              <a:rPr lang="ru-RU" b="1" u="sng" dirty="0" err="1">
                <a:solidFill>
                  <a:srgbClr val="C00000"/>
                </a:solidFill>
              </a:rPr>
              <a:t>такі</a:t>
            </a:r>
            <a:r>
              <a:rPr lang="ru-RU" b="1" u="sng" dirty="0">
                <a:solidFill>
                  <a:srgbClr val="C00000"/>
                </a:solidFill>
              </a:rPr>
              <a:t> </a:t>
            </a:r>
            <a:r>
              <a:rPr lang="ru-RU" b="1" u="sng" dirty="0" err="1">
                <a:solidFill>
                  <a:srgbClr val="C00000"/>
                </a:solidFill>
              </a:rPr>
              <a:t>обмеження</a:t>
            </a:r>
            <a:r>
              <a:rPr lang="ru-RU" b="1" u="sng" dirty="0">
                <a:solidFill>
                  <a:srgbClr val="C00000"/>
                </a:solidFill>
              </a:rPr>
              <a:t> права на </a:t>
            </a:r>
            <a:r>
              <a:rPr lang="ru-RU" b="1" u="sng" dirty="0" err="1">
                <a:solidFill>
                  <a:srgbClr val="C00000"/>
                </a:solidFill>
              </a:rPr>
              <a:t>працю</a:t>
            </a:r>
            <a:r>
              <a:rPr lang="ru-RU" b="1" u="sng" dirty="0">
                <a:solidFill>
                  <a:srgbClr val="C00000"/>
                </a:solidFill>
              </a:rPr>
              <a:t> є </a:t>
            </a:r>
            <a:r>
              <a:rPr lang="ru-RU" b="1" u="sng" dirty="0" err="1">
                <a:solidFill>
                  <a:srgbClr val="C00000"/>
                </a:solidFill>
              </a:rPr>
              <a:t>тимчасовими</a:t>
            </a:r>
            <a:r>
              <a:rPr lang="ru-RU" b="1" u="sng" dirty="0">
                <a:solidFill>
                  <a:srgbClr val="C00000"/>
                </a:solidFill>
              </a:rPr>
              <a:t>, </a:t>
            </a:r>
          </a:p>
          <a:p>
            <a:pPr algn="just"/>
            <a:r>
              <a:rPr lang="ru-RU" b="1" dirty="0">
                <a:solidFill>
                  <a:srgbClr val="C00000"/>
                </a:solidFill>
              </a:rPr>
              <a:t>є правом, а не </a:t>
            </a:r>
            <a:r>
              <a:rPr lang="ru-RU" b="1" dirty="0" err="1">
                <a:solidFill>
                  <a:srgbClr val="C00000"/>
                </a:solidFill>
              </a:rPr>
              <a:t>обов’язком</a:t>
            </a:r>
            <a:r>
              <a:rPr lang="ru-RU" b="1" dirty="0">
                <a:solidFill>
                  <a:srgbClr val="C00000"/>
                </a:solidFill>
              </a:rPr>
              <a:t> </a:t>
            </a:r>
            <a:r>
              <a:rPr lang="ru-RU" b="1" dirty="0" err="1">
                <a:solidFill>
                  <a:srgbClr val="C00000"/>
                </a:solidFill>
              </a:rPr>
              <a:t>роботодавця</a:t>
            </a:r>
            <a:r>
              <a:rPr lang="ru-RU" b="1" dirty="0">
                <a:solidFill>
                  <a:srgbClr val="C00000"/>
                </a:solidFill>
              </a:rPr>
              <a:t> </a:t>
            </a:r>
            <a:r>
              <a:rPr lang="ru-RU" dirty="0">
                <a:solidFill>
                  <a:srgbClr val="C00000"/>
                </a:solidFill>
              </a:rPr>
              <a:t>та </a:t>
            </a:r>
            <a:r>
              <a:rPr lang="ru-RU" dirty="0" err="1">
                <a:solidFill>
                  <a:srgbClr val="C00000"/>
                </a:solidFill>
              </a:rPr>
              <a:t>повинні</a:t>
            </a:r>
            <a:r>
              <a:rPr lang="ru-RU" dirty="0">
                <a:solidFill>
                  <a:srgbClr val="C00000"/>
                </a:solidFill>
              </a:rPr>
              <a:t> з </a:t>
            </a:r>
            <a:r>
              <a:rPr lang="ru-RU" dirty="0" err="1">
                <a:solidFill>
                  <a:srgbClr val="C00000"/>
                </a:solidFill>
              </a:rPr>
              <a:t>обережністю</a:t>
            </a:r>
            <a:r>
              <a:rPr lang="ru-RU" dirty="0">
                <a:solidFill>
                  <a:srgbClr val="C00000"/>
                </a:solidFill>
              </a:rPr>
              <a:t> </a:t>
            </a:r>
            <a:r>
              <a:rPr lang="ru-RU" dirty="0" err="1">
                <a:solidFill>
                  <a:srgbClr val="C00000"/>
                </a:solidFill>
              </a:rPr>
              <a:t>застосовуватись</a:t>
            </a:r>
            <a:r>
              <a:rPr lang="ru-RU" dirty="0">
                <a:solidFill>
                  <a:srgbClr val="C00000"/>
                </a:solidFill>
              </a:rPr>
              <a:t> </a:t>
            </a:r>
            <a:r>
              <a:rPr lang="ru-RU" dirty="0" err="1">
                <a:solidFill>
                  <a:srgbClr val="C00000"/>
                </a:solidFill>
              </a:rPr>
              <a:t>роботодавцем</a:t>
            </a:r>
            <a:r>
              <a:rPr lang="ru-RU" dirty="0">
                <a:solidFill>
                  <a:srgbClr val="C00000"/>
                </a:solidFill>
              </a:rPr>
              <a:t> </a:t>
            </a:r>
            <a:r>
              <a:rPr lang="ru-RU" dirty="0" err="1">
                <a:solidFill>
                  <a:srgbClr val="C00000"/>
                </a:solidFill>
              </a:rPr>
              <a:t>щодо</a:t>
            </a:r>
            <a:r>
              <a:rPr lang="ru-RU" dirty="0">
                <a:solidFill>
                  <a:srgbClr val="C00000"/>
                </a:solidFill>
              </a:rPr>
              <a:t> </a:t>
            </a:r>
            <a:r>
              <a:rPr lang="ru-RU" dirty="0" err="1">
                <a:solidFill>
                  <a:srgbClr val="C00000"/>
                </a:solidFill>
              </a:rPr>
              <a:t>найманих</a:t>
            </a:r>
            <a:r>
              <a:rPr lang="ru-RU" dirty="0">
                <a:solidFill>
                  <a:srgbClr val="C00000"/>
                </a:solidFill>
              </a:rPr>
              <a:t> </a:t>
            </a:r>
            <a:r>
              <a:rPr lang="ru-RU" dirty="0" err="1">
                <a:solidFill>
                  <a:srgbClr val="C00000"/>
                </a:solidFill>
              </a:rPr>
              <a:t>працівників</a:t>
            </a:r>
            <a:r>
              <a:rPr lang="ru-RU" dirty="0">
                <a:solidFill>
                  <a:srgbClr val="C00000"/>
                </a:solidFill>
              </a:rPr>
              <a:t>. </a:t>
            </a:r>
          </a:p>
          <a:p>
            <a:pPr algn="just"/>
            <a:r>
              <a:rPr lang="ru-RU" dirty="0"/>
              <a:t>Разом з </a:t>
            </a:r>
            <a:r>
              <a:rPr lang="ru-RU" dirty="0" err="1"/>
              <a:t>тим</a:t>
            </a:r>
            <a:r>
              <a:rPr lang="ru-RU" dirty="0"/>
              <a:t>, </a:t>
            </a:r>
            <a:r>
              <a:rPr lang="ru-RU" dirty="0" err="1"/>
              <a:t>слід</a:t>
            </a:r>
            <a:r>
              <a:rPr lang="ru-RU" dirty="0"/>
              <a:t> </a:t>
            </a:r>
            <a:r>
              <a:rPr lang="ru-RU" dirty="0" err="1"/>
              <a:t>визнати</a:t>
            </a:r>
            <a:r>
              <a:rPr lang="ru-RU" dirty="0"/>
              <a:t>, </a:t>
            </a:r>
            <a:r>
              <a:rPr lang="ru-RU" dirty="0" err="1"/>
              <a:t>що</a:t>
            </a:r>
            <a:r>
              <a:rPr lang="ru-RU" dirty="0"/>
              <a:t> </a:t>
            </a:r>
            <a:r>
              <a:rPr lang="ru-RU" b="1" dirty="0"/>
              <a:t>на час </a:t>
            </a:r>
            <a:r>
              <a:rPr lang="ru-RU" b="1" dirty="0" err="1"/>
              <a:t>запровадження</a:t>
            </a:r>
            <a:r>
              <a:rPr lang="ru-RU" b="1" dirty="0"/>
              <a:t> </a:t>
            </a:r>
            <a:r>
              <a:rPr lang="ru-RU" b="1" dirty="0" err="1"/>
              <a:t>воєнного</a:t>
            </a:r>
            <a:r>
              <a:rPr lang="ru-RU" b="1" dirty="0"/>
              <a:t> стану, </a:t>
            </a:r>
            <a:r>
              <a:rPr lang="ru-RU" b="1" dirty="0" err="1"/>
              <a:t>поряд</a:t>
            </a:r>
            <a:r>
              <a:rPr lang="ru-RU" b="1" dirty="0"/>
              <a:t> з правом на </a:t>
            </a:r>
            <a:r>
              <a:rPr lang="ru-RU" b="1" dirty="0" err="1"/>
              <a:t>працю</a:t>
            </a:r>
            <a:r>
              <a:rPr lang="ru-RU" b="1" dirty="0"/>
              <a:t> та правом на </a:t>
            </a:r>
            <a:r>
              <a:rPr lang="ru-RU" b="1" dirty="0" err="1"/>
              <a:t>страйк</a:t>
            </a:r>
            <a:r>
              <a:rPr lang="ru-RU" b="1" dirty="0"/>
              <a:t>, </a:t>
            </a:r>
            <a:r>
              <a:rPr lang="ru-RU" b="1" dirty="0" err="1">
                <a:solidFill>
                  <a:srgbClr val="C00000"/>
                </a:solidFill>
              </a:rPr>
              <a:t>обмеженню</a:t>
            </a:r>
            <a:r>
              <a:rPr lang="ru-RU" b="1" dirty="0">
                <a:solidFill>
                  <a:srgbClr val="C00000"/>
                </a:solidFill>
              </a:rPr>
              <a:t> </a:t>
            </a:r>
            <a:r>
              <a:rPr lang="ru-RU" b="1" dirty="0" err="1">
                <a:solidFill>
                  <a:srgbClr val="C00000"/>
                </a:solidFill>
              </a:rPr>
              <a:t>зазнає</a:t>
            </a:r>
            <a:r>
              <a:rPr lang="ru-RU" b="1" dirty="0">
                <a:solidFill>
                  <a:srgbClr val="C00000"/>
                </a:solidFill>
              </a:rPr>
              <a:t> </a:t>
            </a:r>
            <a:r>
              <a:rPr lang="ru-RU" b="1" dirty="0" err="1">
                <a:solidFill>
                  <a:srgbClr val="C00000"/>
                </a:solidFill>
              </a:rPr>
              <a:t>конституційне</a:t>
            </a:r>
            <a:r>
              <a:rPr lang="ru-RU" b="1" dirty="0">
                <a:solidFill>
                  <a:srgbClr val="C00000"/>
                </a:solidFill>
              </a:rPr>
              <a:t> право особи на </a:t>
            </a:r>
            <a:r>
              <a:rPr lang="ru-RU" b="1" dirty="0" err="1">
                <a:solidFill>
                  <a:srgbClr val="C00000"/>
                </a:solidFill>
              </a:rPr>
              <a:t>відпочинок</a:t>
            </a:r>
            <a:r>
              <a:rPr lang="ru-RU" b="1" dirty="0"/>
              <a:t>.</a:t>
            </a:r>
          </a:p>
          <a:p>
            <a:pPr algn="just"/>
            <a:r>
              <a:rPr lang="ru-RU" b="1" dirty="0"/>
              <a:t>  </a:t>
            </a:r>
            <a:br>
              <a:rPr lang="ru-RU" b="1" dirty="0"/>
            </a:br>
            <a:endParaRPr lang="en-US" b="1" dirty="0"/>
          </a:p>
        </p:txBody>
      </p:sp>
    </p:spTree>
    <p:extLst>
      <p:ext uri="{BB962C8B-B14F-4D97-AF65-F5344CB8AC3E}">
        <p14:creationId xmlns:p14="http://schemas.microsoft.com/office/powerpoint/2010/main" val="33852435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На завершення зустрічі……</a:t>
            </a:r>
            <a:endParaRPr lang="en-US" dirty="0"/>
          </a:p>
        </p:txBody>
      </p:sp>
      <p:sp>
        <p:nvSpPr>
          <p:cNvPr id="3" name="Объект 2"/>
          <p:cNvSpPr>
            <a:spLocks noGrp="1"/>
          </p:cNvSpPr>
          <p:nvPr>
            <p:ph idx="1"/>
          </p:nvPr>
        </p:nvSpPr>
        <p:spPr/>
        <p:txBody>
          <a:bodyPr>
            <a:normAutofit/>
          </a:bodyPr>
          <a:lstStyle/>
          <a:p>
            <a:pPr marL="0" indent="0">
              <a:buNone/>
            </a:pPr>
            <a:r>
              <a:rPr lang="ru-RU" sz="3200" b="1" dirty="0">
                <a:latin typeface="+mj-lt"/>
              </a:rPr>
              <a:t>"...</a:t>
            </a:r>
            <a:r>
              <a:rPr lang="ru-RU" sz="3200" b="1" dirty="0" err="1">
                <a:latin typeface="+mj-lt"/>
              </a:rPr>
              <a:t>можна</a:t>
            </a:r>
            <a:r>
              <a:rPr lang="ru-RU" sz="3200" b="1" dirty="0">
                <a:latin typeface="+mj-lt"/>
              </a:rPr>
              <a:t> </a:t>
            </a:r>
            <a:r>
              <a:rPr lang="ru-RU" sz="3200" b="1" dirty="0" err="1">
                <a:latin typeface="+mj-lt"/>
              </a:rPr>
              <a:t>брати</a:t>
            </a:r>
            <a:r>
              <a:rPr lang="ru-RU" sz="3200" b="1" dirty="0">
                <a:latin typeface="+mj-lt"/>
              </a:rPr>
              <a:t> </a:t>
            </a:r>
            <a:r>
              <a:rPr lang="ru-RU" sz="3200" b="1" dirty="0" err="1">
                <a:latin typeface="+mj-lt"/>
              </a:rPr>
              <a:t>міста</a:t>
            </a:r>
            <a:r>
              <a:rPr lang="ru-RU" sz="3200" b="1" dirty="0">
                <a:latin typeface="+mj-lt"/>
              </a:rPr>
              <a:t> і </a:t>
            </a:r>
            <a:r>
              <a:rPr lang="ru-RU" sz="3200" b="1" dirty="0" err="1">
                <a:latin typeface="+mj-lt"/>
              </a:rPr>
              <a:t>вигравати</a:t>
            </a:r>
            <a:r>
              <a:rPr lang="ru-RU" sz="3200" b="1" dirty="0">
                <a:latin typeface="+mj-lt"/>
              </a:rPr>
              <a:t> </a:t>
            </a:r>
            <a:r>
              <a:rPr lang="ru-RU" sz="3200" b="1" dirty="0" err="1">
                <a:latin typeface="+mj-lt"/>
              </a:rPr>
              <a:t>битви</a:t>
            </a:r>
            <a:r>
              <a:rPr lang="ru-RU" sz="3200" b="1" dirty="0">
                <a:latin typeface="+mj-lt"/>
              </a:rPr>
              <a:t>, але не </a:t>
            </a:r>
            <a:r>
              <a:rPr lang="ru-RU" sz="3200" b="1" dirty="0" err="1">
                <a:latin typeface="+mj-lt"/>
              </a:rPr>
              <a:t>можна</a:t>
            </a:r>
            <a:r>
              <a:rPr lang="ru-RU" sz="3200" b="1" dirty="0">
                <a:latin typeface="+mj-lt"/>
              </a:rPr>
              <a:t> </a:t>
            </a:r>
            <a:r>
              <a:rPr lang="ru-RU" sz="3200" b="1" dirty="0" err="1">
                <a:latin typeface="+mj-lt"/>
              </a:rPr>
              <a:t>підкорити</a:t>
            </a:r>
            <a:r>
              <a:rPr lang="ru-RU" sz="3200" b="1" dirty="0">
                <a:latin typeface="+mj-lt"/>
              </a:rPr>
              <a:t> </a:t>
            </a:r>
            <a:r>
              <a:rPr lang="ru-RU" sz="3200" b="1" dirty="0" err="1">
                <a:latin typeface="+mj-lt"/>
              </a:rPr>
              <a:t>цілий</a:t>
            </a:r>
            <a:r>
              <a:rPr lang="ru-RU" sz="3200" b="1" dirty="0">
                <a:latin typeface="+mj-lt"/>
              </a:rPr>
              <a:t> народ", </a:t>
            </a:r>
          </a:p>
          <a:p>
            <a:pPr marL="0" indent="0">
              <a:buNone/>
            </a:pPr>
            <a:r>
              <a:rPr lang="ru-RU" sz="3200" b="1" dirty="0">
                <a:latin typeface="+mj-lt"/>
              </a:rPr>
              <a:t>                                                         - Бернард Шоу</a:t>
            </a:r>
            <a:endParaRPr lang="en-US" sz="3200" b="1" dirty="0">
              <a:latin typeface="+mj-lt"/>
            </a:endParaRPr>
          </a:p>
        </p:txBody>
      </p:sp>
    </p:spTree>
    <p:extLst>
      <p:ext uri="{BB962C8B-B14F-4D97-AF65-F5344CB8AC3E}">
        <p14:creationId xmlns:p14="http://schemas.microsoft.com/office/powerpoint/2010/main" val="2952428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dirty="0"/>
              <a:t>2) </a:t>
            </a:r>
            <a:r>
              <a:rPr lang="ru-RU" sz="2400" b="1" dirty="0" err="1"/>
              <a:t>запроваджувати</a:t>
            </a:r>
            <a:r>
              <a:rPr lang="ru-RU" sz="2400" b="1" dirty="0"/>
              <a:t> </a:t>
            </a:r>
            <a:r>
              <a:rPr lang="ru-RU" sz="2400" b="1" dirty="0" err="1"/>
              <a:t>трудову</a:t>
            </a:r>
            <a:r>
              <a:rPr lang="ru-RU" sz="2400" b="1" dirty="0"/>
              <a:t> </a:t>
            </a:r>
            <a:r>
              <a:rPr lang="ru-RU" sz="2400" b="1" dirty="0" err="1"/>
              <a:t>повинність</a:t>
            </a:r>
            <a:r>
              <a:rPr lang="ru-RU" sz="2400" b="1" dirty="0"/>
              <a:t> для </a:t>
            </a:r>
            <a:r>
              <a:rPr lang="ru-RU" sz="2400" b="1" dirty="0" err="1"/>
              <a:t>працездатних</a:t>
            </a:r>
            <a:r>
              <a:rPr lang="ru-RU" sz="2400" b="1" dirty="0"/>
              <a:t> </a:t>
            </a:r>
            <a:r>
              <a:rPr lang="ru-RU" sz="2400" b="1" dirty="0" err="1"/>
              <a:t>осіб</a:t>
            </a:r>
            <a:r>
              <a:rPr lang="ru-RU" sz="2400" dirty="0"/>
              <a:t>, не </a:t>
            </a:r>
            <a:r>
              <a:rPr lang="ru-RU" sz="2400" dirty="0" err="1"/>
              <a:t>залучених</a:t>
            </a:r>
            <a:r>
              <a:rPr lang="ru-RU" sz="2400" dirty="0"/>
              <a:t> до </a:t>
            </a:r>
            <a:r>
              <a:rPr lang="ru-RU" sz="2400" dirty="0" err="1"/>
              <a:t>роботи</a:t>
            </a:r>
            <a:r>
              <a:rPr lang="ru-RU" sz="2400" dirty="0"/>
              <a:t> в </a:t>
            </a:r>
            <a:r>
              <a:rPr lang="ru-RU" sz="2400" dirty="0" err="1"/>
              <a:t>оборонній</a:t>
            </a:r>
            <a:r>
              <a:rPr lang="ru-RU" sz="2400" dirty="0"/>
              <a:t> </a:t>
            </a:r>
            <a:r>
              <a:rPr lang="ru-RU" sz="2400" dirty="0" err="1"/>
              <a:t>сфері</a:t>
            </a:r>
            <a:r>
              <a:rPr lang="ru-RU" sz="2400" dirty="0"/>
              <a:t> та </a:t>
            </a:r>
            <a:r>
              <a:rPr lang="ru-RU" sz="2400" dirty="0" err="1"/>
              <a:t>захисту</a:t>
            </a:r>
            <a:r>
              <a:rPr lang="ru-RU" sz="2400" dirty="0"/>
              <a:t> </a:t>
            </a:r>
            <a:r>
              <a:rPr lang="ru-RU" sz="2400" dirty="0" err="1"/>
              <a:t>критичної</a:t>
            </a:r>
            <a:r>
              <a:rPr lang="ru-RU" sz="2400" dirty="0"/>
              <a:t> </a:t>
            </a:r>
            <a:r>
              <a:rPr lang="ru-RU" sz="2400" dirty="0" err="1"/>
              <a:t>інфраструктури</a:t>
            </a:r>
            <a:r>
              <a:rPr lang="ru-RU" sz="2400" dirty="0"/>
              <a:t> і не </a:t>
            </a:r>
            <a:r>
              <a:rPr lang="ru-RU" sz="2400" dirty="0" err="1"/>
              <a:t>заброньованих</a:t>
            </a:r>
            <a:r>
              <a:rPr lang="ru-RU" sz="2400" dirty="0"/>
              <a:t> за </a:t>
            </a:r>
            <a:r>
              <a:rPr lang="ru-RU" sz="2400" dirty="0" err="1"/>
              <a:t>підприємствами</a:t>
            </a:r>
            <a:r>
              <a:rPr lang="ru-RU" sz="2400" dirty="0"/>
              <a:t>, </a:t>
            </a:r>
            <a:r>
              <a:rPr lang="ru-RU" sz="2400" dirty="0" err="1"/>
              <a:t>установами</a:t>
            </a:r>
            <a:r>
              <a:rPr lang="ru-RU" sz="2400" dirty="0"/>
              <a:t> та </a:t>
            </a:r>
            <a:r>
              <a:rPr lang="ru-RU" sz="2400" dirty="0" err="1"/>
              <a:t>організаціями</a:t>
            </a:r>
            <a:r>
              <a:rPr lang="ru-RU" sz="2400" dirty="0"/>
              <a:t> на </a:t>
            </a:r>
            <a:r>
              <a:rPr lang="ru-RU" sz="2400" dirty="0" err="1"/>
              <a:t>період</a:t>
            </a:r>
            <a:r>
              <a:rPr lang="ru-RU" sz="2400" dirty="0"/>
              <a:t> </a:t>
            </a:r>
            <a:r>
              <a:rPr lang="ru-RU" sz="2400" dirty="0" err="1"/>
              <a:t>дії</a:t>
            </a:r>
            <a:r>
              <a:rPr lang="ru-RU" sz="2400" dirty="0"/>
              <a:t> </a:t>
            </a:r>
            <a:r>
              <a:rPr lang="ru-RU" sz="2400" dirty="0" err="1"/>
              <a:t>воєнного</a:t>
            </a:r>
            <a:r>
              <a:rPr lang="ru-RU" sz="2400" dirty="0"/>
              <a:t> стану</a:t>
            </a:r>
            <a:endParaRPr lang="en-US" sz="2400" dirty="0"/>
          </a:p>
        </p:txBody>
      </p:sp>
      <p:sp>
        <p:nvSpPr>
          <p:cNvPr id="3" name="Объект 2"/>
          <p:cNvSpPr>
            <a:spLocks noGrp="1"/>
          </p:cNvSpPr>
          <p:nvPr>
            <p:ph idx="1"/>
          </p:nvPr>
        </p:nvSpPr>
        <p:spPr/>
        <p:txBody>
          <a:bodyPr>
            <a:normAutofit fontScale="92500" lnSpcReduction="20000"/>
          </a:bodyPr>
          <a:lstStyle/>
          <a:p>
            <a:pPr algn="just"/>
            <a:r>
              <a:rPr lang="ru-RU" i="1" dirty="0"/>
              <a:t>з метою </a:t>
            </a:r>
            <a:r>
              <a:rPr lang="ru-RU" i="1" dirty="0" err="1"/>
              <a:t>виконання</a:t>
            </a:r>
            <a:r>
              <a:rPr lang="ru-RU" i="1" dirty="0"/>
              <a:t> </a:t>
            </a:r>
            <a:r>
              <a:rPr lang="ru-RU" i="1" dirty="0" err="1"/>
              <a:t>робіт</a:t>
            </a:r>
            <a:r>
              <a:rPr lang="ru-RU" i="1" dirty="0"/>
              <a:t>, </a:t>
            </a:r>
            <a:r>
              <a:rPr lang="ru-RU" i="1" dirty="0" err="1"/>
              <a:t>що</a:t>
            </a:r>
            <a:r>
              <a:rPr lang="ru-RU" i="1" dirty="0"/>
              <a:t> </a:t>
            </a:r>
            <a:r>
              <a:rPr lang="ru-RU" i="1" dirty="0" err="1"/>
              <a:t>мають</a:t>
            </a:r>
            <a:r>
              <a:rPr lang="ru-RU" i="1" dirty="0"/>
              <a:t> </a:t>
            </a:r>
            <a:r>
              <a:rPr lang="ru-RU" i="1" dirty="0" err="1"/>
              <a:t>оборонний</a:t>
            </a:r>
            <a:r>
              <a:rPr lang="ru-RU" i="1" dirty="0"/>
              <a:t> характер, а </a:t>
            </a:r>
            <a:r>
              <a:rPr lang="ru-RU" i="1" dirty="0" err="1"/>
              <a:t>також</a:t>
            </a:r>
            <a:r>
              <a:rPr lang="ru-RU" i="1" dirty="0"/>
              <a:t> </a:t>
            </a:r>
            <a:r>
              <a:rPr lang="ru-RU" i="1" dirty="0" err="1"/>
              <a:t>ліквідації</a:t>
            </a:r>
            <a:r>
              <a:rPr lang="ru-RU" i="1" dirty="0"/>
              <a:t> </a:t>
            </a:r>
            <a:r>
              <a:rPr lang="ru-RU" i="1" dirty="0" err="1"/>
              <a:t>наслідків</a:t>
            </a:r>
            <a:r>
              <a:rPr lang="ru-RU" i="1" dirty="0"/>
              <a:t> </a:t>
            </a:r>
            <a:r>
              <a:rPr lang="ru-RU" i="1" dirty="0" err="1"/>
              <a:t>надзвичайних</a:t>
            </a:r>
            <a:r>
              <a:rPr lang="ru-RU" i="1" dirty="0"/>
              <a:t> </a:t>
            </a:r>
            <a:r>
              <a:rPr lang="ru-RU" i="1" dirty="0" err="1"/>
              <a:t>ситуацій</a:t>
            </a:r>
            <a:r>
              <a:rPr lang="ru-RU" i="1" dirty="0"/>
              <a:t>, </a:t>
            </a:r>
            <a:r>
              <a:rPr lang="ru-RU" i="1" dirty="0" err="1"/>
              <a:t>які</a:t>
            </a:r>
            <a:r>
              <a:rPr lang="ru-RU" i="1" dirty="0"/>
              <a:t> </a:t>
            </a:r>
            <a:r>
              <a:rPr lang="ru-RU" i="1" dirty="0" err="1"/>
              <a:t>виникли</a:t>
            </a:r>
            <a:r>
              <a:rPr lang="ru-RU" i="1" dirty="0"/>
              <a:t> в </a:t>
            </a:r>
            <a:r>
              <a:rPr lang="ru-RU" i="1" dirty="0" err="1"/>
              <a:t>період</a:t>
            </a:r>
            <a:r>
              <a:rPr lang="ru-RU" i="1" dirty="0"/>
              <a:t> </a:t>
            </a:r>
            <a:r>
              <a:rPr lang="ru-RU" i="1" dirty="0" err="1"/>
              <a:t>дії</a:t>
            </a:r>
            <a:r>
              <a:rPr lang="ru-RU" i="1" dirty="0"/>
              <a:t> </a:t>
            </a:r>
            <a:r>
              <a:rPr lang="ru-RU" i="1" dirty="0" err="1"/>
              <a:t>воєнного</a:t>
            </a:r>
            <a:r>
              <a:rPr lang="ru-RU" i="1" dirty="0"/>
              <a:t> стану, </a:t>
            </a:r>
          </a:p>
          <a:p>
            <a:pPr algn="just"/>
            <a:r>
              <a:rPr lang="ru-RU" dirty="0"/>
              <a:t>та </a:t>
            </a:r>
            <a:r>
              <a:rPr lang="ru-RU" b="1" dirty="0" err="1"/>
              <a:t>залучати</a:t>
            </a:r>
            <a:r>
              <a:rPr lang="ru-RU" b="1" dirty="0"/>
              <a:t> </a:t>
            </a:r>
            <a:r>
              <a:rPr lang="ru-RU" b="1" dirty="0" err="1"/>
              <a:t>їх</a:t>
            </a:r>
            <a:r>
              <a:rPr lang="ru-RU" b="1" dirty="0"/>
              <a:t> в </a:t>
            </a:r>
            <a:r>
              <a:rPr lang="ru-RU" b="1" dirty="0" err="1"/>
              <a:t>умовах</a:t>
            </a:r>
            <a:r>
              <a:rPr lang="ru-RU" b="1" dirty="0"/>
              <a:t> </a:t>
            </a:r>
            <a:r>
              <a:rPr lang="ru-RU" b="1" dirty="0" err="1"/>
              <a:t>воєнного</a:t>
            </a:r>
            <a:r>
              <a:rPr lang="ru-RU" b="1" dirty="0"/>
              <a:t> стану </a:t>
            </a:r>
            <a:r>
              <a:rPr lang="ru-RU" b="1" i="1" dirty="0"/>
              <a:t>до </a:t>
            </a:r>
            <a:r>
              <a:rPr lang="ru-RU" b="1" i="1" dirty="0" err="1"/>
              <a:t>суспільно</a:t>
            </a:r>
            <a:r>
              <a:rPr lang="ru-RU" b="1" i="1" dirty="0"/>
              <a:t> </a:t>
            </a:r>
            <a:r>
              <a:rPr lang="ru-RU" b="1" i="1" dirty="0" err="1"/>
              <a:t>корисних</a:t>
            </a:r>
            <a:r>
              <a:rPr lang="ru-RU" b="1" i="1" dirty="0"/>
              <a:t> </a:t>
            </a:r>
            <a:r>
              <a:rPr lang="ru-RU" b="1" i="1" dirty="0" err="1"/>
              <a:t>робіт</a:t>
            </a:r>
            <a:r>
              <a:rPr lang="ru-RU" b="1" dirty="0"/>
              <a:t>, </a:t>
            </a:r>
            <a:r>
              <a:rPr lang="ru-RU" b="1" dirty="0" err="1"/>
              <a:t>що</a:t>
            </a:r>
            <a:r>
              <a:rPr lang="ru-RU" b="1" dirty="0"/>
              <a:t> </a:t>
            </a:r>
            <a:r>
              <a:rPr lang="ru-RU" b="1" dirty="0" err="1"/>
              <a:t>виконуються</a:t>
            </a:r>
            <a:r>
              <a:rPr lang="ru-RU" b="1" dirty="0"/>
              <a:t> 1)</a:t>
            </a:r>
            <a:r>
              <a:rPr lang="ru-RU" dirty="0"/>
              <a:t>для </a:t>
            </a:r>
            <a:r>
              <a:rPr lang="ru-RU" dirty="0" err="1"/>
              <a:t>задоволення</a:t>
            </a:r>
            <a:r>
              <a:rPr lang="ru-RU" dirty="0"/>
              <a:t> потреб </a:t>
            </a:r>
            <a:r>
              <a:rPr lang="ru-RU" dirty="0" err="1"/>
              <a:t>Збройних</a:t>
            </a:r>
            <a:r>
              <a:rPr lang="ru-RU" dirty="0"/>
              <a:t> Сил </a:t>
            </a:r>
            <a:r>
              <a:rPr lang="ru-RU" dirty="0" err="1"/>
              <a:t>України</a:t>
            </a:r>
            <a:r>
              <a:rPr lang="ru-RU" dirty="0"/>
              <a:t>, </a:t>
            </a:r>
            <a:r>
              <a:rPr lang="ru-RU" dirty="0" err="1"/>
              <a:t>інших</a:t>
            </a:r>
            <a:r>
              <a:rPr lang="ru-RU" dirty="0"/>
              <a:t> </a:t>
            </a:r>
            <a:r>
              <a:rPr lang="ru-RU" dirty="0" err="1"/>
              <a:t>військових</a:t>
            </a:r>
            <a:r>
              <a:rPr lang="ru-RU" dirty="0"/>
              <a:t> </a:t>
            </a:r>
            <a:r>
              <a:rPr lang="ru-RU" dirty="0" err="1"/>
              <a:t>формувань</a:t>
            </a:r>
            <a:r>
              <a:rPr lang="ru-RU" dirty="0"/>
              <a:t>, </a:t>
            </a:r>
            <a:r>
              <a:rPr lang="ru-RU" dirty="0" err="1"/>
              <a:t>правоохоронних</a:t>
            </a:r>
            <a:r>
              <a:rPr lang="ru-RU" dirty="0"/>
              <a:t> </a:t>
            </a:r>
            <a:r>
              <a:rPr lang="ru-RU" dirty="0" err="1"/>
              <a:t>органів</a:t>
            </a:r>
            <a:r>
              <a:rPr lang="ru-RU" dirty="0"/>
              <a:t> і сил </a:t>
            </a:r>
            <a:r>
              <a:rPr lang="ru-RU" dirty="0" err="1"/>
              <a:t>цивільного</a:t>
            </a:r>
            <a:r>
              <a:rPr lang="ru-RU" dirty="0"/>
              <a:t> </a:t>
            </a:r>
            <a:r>
              <a:rPr lang="ru-RU" dirty="0" err="1"/>
              <a:t>захисту</a:t>
            </a:r>
            <a:r>
              <a:rPr lang="ru-RU" dirty="0"/>
              <a:t>, </a:t>
            </a:r>
          </a:p>
          <a:p>
            <a:pPr algn="just"/>
            <a:r>
              <a:rPr lang="ru-RU" b="1" dirty="0"/>
              <a:t>2)</a:t>
            </a:r>
            <a:r>
              <a:rPr lang="ru-RU" dirty="0"/>
              <a:t> </a:t>
            </a:r>
            <a:r>
              <a:rPr lang="ru-RU" dirty="0" err="1"/>
              <a:t>забезпечення</a:t>
            </a:r>
            <a:r>
              <a:rPr lang="ru-RU" dirty="0"/>
              <a:t> </a:t>
            </a:r>
            <a:r>
              <a:rPr lang="ru-RU" dirty="0" err="1"/>
              <a:t>функціонування</a:t>
            </a:r>
            <a:r>
              <a:rPr lang="ru-RU" dirty="0"/>
              <a:t> </a:t>
            </a:r>
            <a:r>
              <a:rPr lang="ru-RU" dirty="0" err="1"/>
              <a:t>національної</a:t>
            </a:r>
            <a:r>
              <a:rPr lang="ru-RU" dirty="0"/>
              <a:t> </a:t>
            </a:r>
            <a:r>
              <a:rPr lang="ru-RU" dirty="0" err="1"/>
              <a:t>економіки</a:t>
            </a:r>
            <a:r>
              <a:rPr lang="ru-RU" dirty="0"/>
              <a:t> та </a:t>
            </a:r>
            <a:r>
              <a:rPr lang="ru-RU" dirty="0" err="1"/>
              <a:t>захисту</a:t>
            </a:r>
            <a:r>
              <a:rPr lang="ru-RU" dirty="0"/>
              <a:t> </a:t>
            </a:r>
            <a:r>
              <a:rPr lang="ru-RU" dirty="0" err="1"/>
              <a:t>критичної</a:t>
            </a:r>
            <a:r>
              <a:rPr lang="ru-RU" dirty="0"/>
              <a:t> </a:t>
            </a:r>
            <a:r>
              <a:rPr lang="ru-RU" dirty="0" err="1"/>
              <a:t>інфраструктури</a:t>
            </a:r>
            <a:r>
              <a:rPr lang="ru-RU" dirty="0"/>
              <a:t> і не</a:t>
            </a:r>
            <a:r>
              <a:rPr lang="ru-RU" u="sng" dirty="0"/>
              <a:t> </a:t>
            </a:r>
            <a:r>
              <a:rPr lang="ru-RU" b="1" u="sng" dirty="0" err="1"/>
              <a:t>потребують</a:t>
            </a:r>
            <a:r>
              <a:rPr lang="ru-RU" b="1" u="sng" dirty="0"/>
              <a:t>, як правило, </a:t>
            </a:r>
            <a:r>
              <a:rPr lang="ru-RU" b="1" u="sng" dirty="0" err="1"/>
              <a:t>спеціальної</a:t>
            </a:r>
            <a:r>
              <a:rPr lang="ru-RU" b="1" u="sng" dirty="0"/>
              <a:t> </a:t>
            </a:r>
            <a:r>
              <a:rPr lang="ru-RU" b="1" u="sng" dirty="0" err="1"/>
              <a:t>професійної</a:t>
            </a:r>
            <a:r>
              <a:rPr lang="ru-RU" b="1" u="sng" dirty="0"/>
              <a:t> </a:t>
            </a:r>
            <a:r>
              <a:rPr lang="ru-RU" b="1" u="sng" dirty="0" err="1"/>
              <a:t>підготовки</a:t>
            </a:r>
            <a:r>
              <a:rPr lang="ru-RU" b="1" u="sng" dirty="0"/>
              <a:t> </a:t>
            </a:r>
            <a:r>
              <a:rPr lang="ru-RU" b="1" u="sng" dirty="0" err="1"/>
              <a:t>осіб</a:t>
            </a:r>
            <a:r>
              <a:rPr lang="ru-RU" b="1" u="sng" dirty="0"/>
              <a:t>.</a:t>
            </a:r>
            <a:r>
              <a:rPr lang="ru-RU" dirty="0"/>
              <a:t> </a:t>
            </a:r>
          </a:p>
          <a:p>
            <a:pPr algn="just"/>
            <a:r>
              <a:rPr lang="ru-RU" i="1" u="sng" dirty="0"/>
              <a:t>За </a:t>
            </a:r>
            <a:r>
              <a:rPr lang="ru-RU" i="1" u="sng" dirty="0" err="1"/>
              <a:t>працівниками</a:t>
            </a:r>
            <a:r>
              <a:rPr lang="ru-RU" i="1" u="sng" dirty="0"/>
              <a:t>, </a:t>
            </a:r>
            <a:r>
              <a:rPr lang="ru-RU" i="1" u="sng" dirty="0" err="1"/>
              <a:t>залученими</a:t>
            </a:r>
            <a:r>
              <a:rPr lang="ru-RU" i="1" u="sng" dirty="0"/>
              <a:t> до </a:t>
            </a:r>
            <a:r>
              <a:rPr lang="ru-RU" i="1" u="sng" dirty="0" err="1"/>
              <a:t>виконання</a:t>
            </a:r>
            <a:r>
              <a:rPr lang="ru-RU" i="1" u="sng" dirty="0"/>
              <a:t> </a:t>
            </a:r>
            <a:r>
              <a:rPr lang="ru-RU" i="1" u="sng" dirty="0" err="1"/>
              <a:t>суспільно</a:t>
            </a:r>
            <a:r>
              <a:rPr lang="ru-RU" i="1" u="sng" dirty="0"/>
              <a:t> </a:t>
            </a:r>
            <a:r>
              <a:rPr lang="ru-RU" i="1" u="sng" dirty="0" err="1"/>
              <a:t>корисних</a:t>
            </a:r>
            <a:r>
              <a:rPr lang="ru-RU" i="1" u="sng" dirty="0"/>
              <a:t> </a:t>
            </a:r>
            <a:r>
              <a:rPr lang="ru-RU" i="1" u="sng" dirty="0" err="1"/>
              <a:t>робіт</a:t>
            </a:r>
            <a:r>
              <a:rPr lang="ru-RU" i="1" u="sng" dirty="0"/>
              <a:t>, на час </a:t>
            </a:r>
            <a:r>
              <a:rPr lang="ru-RU" i="1" u="sng" dirty="0" err="1"/>
              <a:t>виконання</a:t>
            </a:r>
            <a:r>
              <a:rPr lang="ru-RU" i="1" u="sng" dirty="0"/>
              <a:t> таких </a:t>
            </a:r>
            <a:r>
              <a:rPr lang="ru-RU" i="1" u="sng" dirty="0" err="1"/>
              <a:t>робіт</a:t>
            </a:r>
            <a:r>
              <a:rPr lang="ru-RU" i="1" u="sng" dirty="0"/>
              <a:t> </a:t>
            </a:r>
            <a:r>
              <a:rPr lang="ru-RU" i="1" u="sng" dirty="0" err="1"/>
              <a:t>зберігається</a:t>
            </a:r>
            <a:r>
              <a:rPr lang="ru-RU" i="1" u="sng" dirty="0"/>
              <a:t> </a:t>
            </a:r>
            <a:r>
              <a:rPr lang="ru-RU" i="1" u="sng" dirty="0" err="1"/>
              <a:t>попереднє</a:t>
            </a:r>
            <a:r>
              <a:rPr lang="ru-RU" i="1" u="sng" dirty="0"/>
              <a:t> </a:t>
            </a:r>
            <a:r>
              <a:rPr lang="ru-RU" i="1" u="sng" dirty="0" err="1"/>
              <a:t>місце</a:t>
            </a:r>
            <a:r>
              <a:rPr lang="ru-RU" i="1" u="sng" dirty="0"/>
              <a:t> </a:t>
            </a:r>
            <a:r>
              <a:rPr lang="ru-RU" i="1" u="sng" dirty="0" err="1"/>
              <a:t>роботи</a:t>
            </a:r>
            <a:r>
              <a:rPr lang="ru-RU" i="1" u="sng" dirty="0"/>
              <a:t> (посада). </a:t>
            </a:r>
            <a:endParaRPr lang="en-US" i="1" u="sng" dirty="0"/>
          </a:p>
        </p:txBody>
      </p:sp>
    </p:spTree>
    <p:extLst>
      <p:ext uri="{BB962C8B-B14F-4D97-AF65-F5344CB8AC3E}">
        <p14:creationId xmlns:p14="http://schemas.microsoft.com/office/powerpoint/2010/main" val="3852344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u="sng" dirty="0">
                <a:hlinkClick r:id="rId2"/>
              </a:rPr>
              <a:t>Порядок </a:t>
            </a:r>
            <a:r>
              <a:rPr lang="ru-RU" sz="2400" u="sng" dirty="0" err="1">
                <a:hlinkClick r:id="rId2"/>
              </a:rPr>
              <a:t>залучення</a:t>
            </a:r>
            <a:r>
              <a:rPr lang="ru-RU" sz="2400" u="sng" dirty="0">
                <a:hlinkClick r:id="rId2"/>
              </a:rPr>
              <a:t> </a:t>
            </a:r>
            <a:r>
              <a:rPr lang="ru-RU" sz="2400" u="sng" dirty="0" err="1">
                <a:hlinkClick r:id="rId2"/>
              </a:rPr>
              <a:t>працездатних</a:t>
            </a:r>
            <a:r>
              <a:rPr lang="ru-RU" sz="2400" u="sng" dirty="0">
                <a:hlinkClick r:id="rId2"/>
              </a:rPr>
              <a:t> </a:t>
            </a:r>
            <a:r>
              <a:rPr lang="ru-RU" sz="2400" u="sng" dirty="0" err="1">
                <a:hlinkClick r:id="rId2"/>
              </a:rPr>
              <a:t>осіб</a:t>
            </a:r>
            <a:r>
              <a:rPr lang="ru-RU" sz="2400" u="sng" dirty="0">
                <a:hlinkClick r:id="rId2"/>
              </a:rPr>
              <a:t> в </a:t>
            </a:r>
            <a:r>
              <a:rPr lang="ru-RU" sz="2400" u="sng" dirty="0" err="1">
                <a:hlinkClick r:id="rId2"/>
              </a:rPr>
              <a:t>умовах</a:t>
            </a:r>
            <a:r>
              <a:rPr lang="ru-RU" sz="2400" u="sng" dirty="0">
                <a:hlinkClick r:id="rId2"/>
              </a:rPr>
              <a:t> </a:t>
            </a:r>
            <a:r>
              <a:rPr lang="ru-RU" sz="2400" u="sng" dirty="0" err="1">
                <a:hlinkClick r:id="rId2"/>
              </a:rPr>
              <a:t>воєнного</a:t>
            </a:r>
            <a:r>
              <a:rPr lang="ru-RU" sz="2400" u="sng" dirty="0">
                <a:hlinkClick r:id="rId2"/>
              </a:rPr>
              <a:t> стану до </a:t>
            </a:r>
            <a:r>
              <a:rPr lang="ru-RU" sz="2400" u="sng" dirty="0" err="1">
                <a:hlinkClick r:id="rId2"/>
              </a:rPr>
              <a:t>суспільно</a:t>
            </a:r>
            <a:r>
              <a:rPr lang="ru-RU" sz="2400" u="sng" dirty="0">
                <a:hlinkClick r:id="rId2"/>
              </a:rPr>
              <a:t> </a:t>
            </a:r>
            <a:r>
              <a:rPr lang="ru-RU" sz="2400" u="sng" dirty="0" err="1">
                <a:hlinkClick r:id="rId2"/>
              </a:rPr>
              <a:t>корисних</a:t>
            </a:r>
            <a:r>
              <a:rPr lang="ru-RU" sz="2400" u="sng" dirty="0">
                <a:hlinkClick r:id="rId2"/>
              </a:rPr>
              <a:t> </a:t>
            </a:r>
            <a:r>
              <a:rPr lang="ru-RU" sz="2400" u="sng" dirty="0" err="1">
                <a:hlinkClick r:id="rId2"/>
              </a:rPr>
              <a:t>робіт</a:t>
            </a:r>
            <a:r>
              <a:rPr lang="ru-RU" sz="2400" dirty="0"/>
              <a:t> та </a:t>
            </a:r>
            <a:r>
              <a:rPr lang="ru-RU" sz="2400" dirty="0" err="1"/>
              <a:t>питання</a:t>
            </a:r>
            <a:r>
              <a:rPr lang="ru-RU" sz="2400" dirty="0"/>
              <a:t> </a:t>
            </a:r>
            <a:r>
              <a:rPr lang="ru-RU" sz="2400" dirty="0" err="1"/>
              <a:t>їхнього</a:t>
            </a:r>
            <a:r>
              <a:rPr lang="ru-RU" sz="2400" dirty="0"/>
              <a:t> </a:t>
            </a:r>
            <a:r>
              <a:rPr lang="ru-RU" sz="2400" dirty="0" err="1"/>
              <a:t>соціального</a:t>
            </a:r>
            <a:r>
              <a:rPr lang="ru-RU" sz="2400" dirty="0"/>
              <a:t> </a:t>
            </a:r>
            <a:r>
              <a:rPr lang="ru-RU" sz="2400" dirty="0" err="1"/>
              <a:t>захисту</a:t>
            </a:r>
            <a:r>
              <a:rPr lang="ru-RU" sz="2400" dirty="0"/>
              <a:t> з </a:t>
            </a:r>
            <a:r>
              <a:rPr lang="ru-RU" sz="2400" dirty="0" err="1"/>
              <a:t>урахуванням</a:t>
            </a:r>
            <a:r>
              <a:rPr lang="ru-RU" sz="2400" dirty="0"/>
              <a:t> </a:t>
            </a:r>
            <a:r>
              <a:rPr lang="ru-RU" sz="2400" dirty="0" err="1"/>
              <a:t>вимог</a:t>
            </a:r>
            <a:r>
              <a:rPr lang="ru-RU" sz="2400" dirty="0"/>
              <a:t> закону </a:t>
            </a:r>
            <a:r>
              <a:rPr lang="ru-RU" sz="2400" dirty="0" err="1"/>
              <a:t>визначаються</a:t>
            </a:r>
            <a:r>
              <a:rPr lang="ru-RU" sz="2400" dirty="0"/>
              <a:t> </a:t>
            </a:r>
            <a:r>
              <a:rPr lang="ru-RU" sz="2400" dirty="0" err="1"/>
              <a:t>Кабінетом</a:t>
            </a:r>
            <a:r>
              <a:rPr lang="ru-RU" sz="2400" dirty="0"/>
              <a:t> </a:t>
            </a:r>
            <a:r>
              <a:rPr lang="ru-RU" sz="2400" dirty="0" err="1"/>
              <a:t>Міністрів</a:t>
            </a:r>
            <a:r>
              <a:rPr lang="ru-RU" sz="2400" dirty="0"/>
              <a:t> </a:t>
            </a:r>
            <a:r>
              <a:rPr lang="ru-RU" sz="2400" dirty="0" err="1"/>
              <a:t>України</a:t>
            </a:r>
            <a:r>
              <a:rPr lang="ru-RU" sz="2400" dirty="0"/>
              <a:t>;</a:t>
            </a:r>
            <a:br>
              <a:rPr lang="en-US" sz="2400" dirty="0"/>
            </a:br>
            <a:endParaRPr lang="en-US" sz="2400" dirty="0"/>
          </a:p>
        </p:txBody>
      </p:sp>
      <p:sp>
        <p:nvSpPr>
          <p:cNvPr id="3" name="Объект 2"/>
          <p:cNvSpPr>
            <a:spLocks noGrp="1"/>
          </p:cNvSpPr>
          <p:nvPr>
            <p:ph idx="1"/>
          </p:nvPr>
        </p:nvSpPr>
        <p:spPr/>
        <p:txBody>
          <a:bodyPr/>
          <a:lstStyle/>
          <a:p>
            <a:pPr algn="ctr"/>
            <a:r>
              <a:rPr lang="ru-RU" b="1" dirty="0"/>
              <a:t>ЗАТВЕРДЖЕНО</a:t>
            </a:r>
            <a:br>
              <a:rPr lang="ru-RU" dirty="0"/>
            </a:br>
            <a:r>
              <a:rPr lang="ru-RU" b="1" dirty="0" err="1"/>
              <a:t>постановою</a:t>
            </a:r>
            <a:r>
              <a:rPr lang="ru-RU" b="1" dirty="0"/>
              <a:t> </a:t>
            </a:r>
            <a:r>
              <a:rPr lang="ru-RU" b="1" dirty="0" err="1"/>
              <a:t>Кабінету</a:t>
            </a:r>
            <a:r>
              <a:rPr lang="ru-RU" b="1" dirty="0"/>
              <a:t> </a:t>
            </a:r>
            <a:r>
              <a:rPr lang="ru-RU" b="1" dirty="0" err="1"/>
              <a:t>Міністрів</a:t>
            </a:r>
            <a:r>
              <a:rPr lang="ru-RU" b="1" dirty="0"/>
              <a:t> </a:t>
            </a:r>
            <a:r>
              <a:rPr lang="ru-RU" b="1" dirty="0" err="1"/>
              <a:t>України</a:t>
            </a:r>
            <a:br>
              <a:rPr lang="ru-RU" dirty="0"/>
            </a:br>
            <a:r>
              <a:rPr lang="ru-RU" b="1" dirty="0" err="1"/>
              <a:t>від</a:t>
            </a:r>
            <a:r>
              <a:rPr lang="ru-RU" b="1" dirty="0"/>
              <a:t> 13 </a:t>
            </a:r>
            <a:r>
              <a:rPr lang="ru-RU" b="1" dirty="0" err="1"/>
              <a:t>липня</a:t>
            </a:r>
            <a:r>
              <a:rPr lang="ru-RU" b="1" dirty="0"/>
              <a:t> 2011 р. № 753</a:t>
            </a:r>
          </a:p>
          <a:p>
            <a:pPr algn="ctr"/>
            <a:r>
              <a:rPr lang="ru-RU" b="1" dirty="0"/>
              <a:t>ПОРЯДОК</a:t>
            </a:r>
            <a:br>
              <a:rPr lang="ru-RU" dirty="0"/>
            </a:br>
            <a:r>
              <a:rPr lang="ru-RU" b="1" dirty="0" err="1"/>
              <a:t>залучення</a:t>
            </a:r>
            <a:r>
              <a:rPr lang="ru-RU" b="1" dirty="0"/>
              <a:t> </a:t>
            </a:r>
            <a:r>
              <a:rPr lang="ru-RU" b="1" dirty="0" err="1"/>
              <a:t>працездатних</a:t>
            </a:r>
            <a:r>
              <a:rPr lang="ru-RU" b="1" dirty="0"/>
              <a:t> </a:t>
            </a:r>
            <a:r>
              <a:rPr lang="ru-RU" b="1" dirty="0" err="1"/>
              <a:t>осіб</a:t>
            </a:r>
            <a:r>
              <a:rPr lang="ru-RU" b="1" dirty="0"/>
              <a:t> до </a:t>
            </a:r>
            <a:r>
              <a:rPr lang="ru-RU" b="1" dirty="0" err="1"/>
              <a:t>суспільно</a:t>
            </a:r>
            <a:r>
              <a:rPr lang="ru-RU" b="1" dirty="0"/>
              <a:t> </a:t>
            </a:r>
            <a:r>
              <a:rPr lang="ru-RU" b="1" dirty="0" err="1"/>
              <a:t>корисних</a:t>
            </a:r>
            <a:r>
              <a:rPr lang="ru-RU" b="1" dirty="0"/>
              <a:t> </a:t>
            </a:r>
            <a:r>
              <a:rPr lang="ru-RU" b="1" dirty="0" err="1"/>
              <a:t>робіт</a:t>
            </a:r>
            <a:r>
              <a:rPr lang="ru-RU" b="1" dirty="0"/>
              <a:t> в </a:t>
            </a:r>
            <a:r>
              <a:rPr lang="ru-RU" b="1" dirty="0" err="1"/>
              <a:t>умовах</a:t>
            </a:r>
            <a:r>
              <a:rPr lang="ru-RU" b="1" dirty="0"/>
              <a:t> </a:t>
            </a:r>
            <a:r>
              <a:rPr lang="ru-RU" b="1" dirty="0" err="1"/>
              <a:t>воєнного</a:t>
            </a:r>
            <a:r>
              <a:rPr lang="ru-RU" b="1" dirty="0"/>
              <a:t> стану</a:t>
            </a:r>
            <a:endParaRPr lang="en-US" dirty="0"/>
          </a:p>
        </p:txBody>
      </p:sp>
    </p:spTree>
    <p:extLst>
      <p:ext uri="{BB962C8B-B14F-4D97-AF65-F5344CB8AC3E}">
        <p14:creationId xmlns:p14="http://schemas.microsoft.com/office/powerpoint/2010/main" val="10166120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en-US" dirty="0"/>
          </a:p>
        </p:txBody>
      </p:sp>
      <p:sp>
        <p:nvSpPr>
          <p:cNvPr id="3" name="Объект 2"/>
          <p:cNvSpPr>
            <a:spLocks noGrp="1"/>
          </p:cNvSpPr>
          <p:nvPr>
            <p:ph idx="1"/>
          </p:nvPr>
        </p:nvSpPr>
        <p:spPr/>
        <p:txBody>
          <a:bodyPr/>
          <a:lstStyle/>
          <a:p>
            <a:pPr algn="just"/>
            <a:r>
              <a:rPr lang="uk-UA" dirty="0"/>
              <a:t>1. Цей Порядок визначає правові та організаційні засади залучення працездатних осіб до суспільно корисних робіт в умовах воєнного стану, що виконуються під час запровадження трудової повинності (далі - суспільно корисні роботи), а також регулює питання соціального захисту працездатних осіб, що залучаються до їх виконання.</a:t>
            </a:r>
          </a:p>
          <a:p>
            <a:pPr algn="just"/>
            <a:r>
              <a:rPr lang="uk-UA" i="1" dirty="0"/>
              <a:t>{Пункт 1 із змінами, внесеними згідно з Постановами КМ </a:t>
            </a:r>
            <a:r>
              <a:rPr lang="uk-UA" i="1" u="sng" dirty="0">
                <a:hlinkClick r:id="rId2"/>
              </a:rPr>
              <a:t>№ 475 від 23.09.2014</a:t>
            </a:r>
            <a:r>
              <a:rPr lang="uk-UA" i="1" dirty="0"/>
              <a:t>, </a:t>
            </a:r>
            <a:r>
              <a:rPr lang="uk-UA" i="1" u="sng" dirty="0">
                <a:hlinkClick r:id="rId3"/>
              </a:rPr>
              <a:t>№ 716 від 21.06.2022</a:t>
            </a:r>
            <a:r>
              <a:rPr lang="uk-UA" i="1" dirty="0"/>
              <a:t>}</a:t>
            </a:r>
            <a:endParaRPr lang="uk-UA" dirty="0"/>
          </a:p>
          <a:p>
            <a:endParaRPr lang="en-US" dirty="0"/>
          </a:p>
        </p:txBody>
      </p:sp>
    </p:spTree>
    <p:extLst>
      <p:ext uri="{BB962C8B-B14F-4D97-AF65-F5344CB8AC3E}">
        <p14:creationId xmlns:p14="http://schemas.microsoft.com/office/powerpoint/2010/main" val="75993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2800" b="1" i="1" dirty="0"/>
              <a:t>суспільно корисні роботи - види тимчасової трудової діяльності працездатних осіб в умовах воєнного стану,</a:t>
            </a:r>
            <a:endParaRPr lang="en-US" sz="2800" b="1" i="1" dirty="0"/>
          </a:p>
        </p:txBody>
      </p:sp>
      <p:sp>
        <p:nvSpPr>
          <p:cNvPr id="3" name="Объект 2"/>
          <p:cNvSpPr>
            <a:spLocks noGrp="1"/>
          </p:cNvSpPr>
          <p:nvPr>
            <p:ph idx="1"/>
          </p:nvPr>
        </p:nvSpPr>
        <p:spPr/>
        <p:txBody>
          <a:bodyPr>
            <a:normAutofit fontScale="92500" lnSpcReduction="10000"/>
          </a:bodyPr>
          <a:lstStyle/>
          <a:p>
            <a:pPr algn="just"/>
            <a:r>
              <a:rPr lang="uk-UA" b="1" i="1" dirty="0"/>
              <a:t>які провадяться для виконання робіт, що мають оборонний характер, ліквідації надзвичайних ситуацій техногенного, природного та воєнного характеру, що виникли в період воєнного стану, та їх наслідків, задоволення потреб Збройних Сил, інших військових формувань і сил цивільного захисту, забезпечення функціонування національної економіки та системи забезпечення життєдіяльності населення, а також </a:t>
            </a:r>
            <a:r>
              <a:rPr lang="uk-UA" b="1" i="1" dirty="0">
                <a:solidFill>
                  <a:srgbClr val="C00000"/>
                </a:solidFill>
              </a:rPr>
              <a:t>не можуть бути пов’язані з підприємництвом або іншою діяльністю, спрямованою на одержання прибутку</a:t>
            </a:r>
            <a:r>
              <a:rPr lang="uk-UA" b="1" i="1" dirty="0"/>
              <a:t>, та до яких належать роботи і послуги, що не потребують, як правило, спеціальної професійної підготовки;</a:t>
            </a:r>
            <a:endParaRPr lang="en-US" b="1" i="1" dirty="0"/>
          </a:p>
        </p:txBody>
      </p:sp>
    </p:spTree>
    <p:extLst>
      <p:ext uri="{BB962C8B-B14F-4D97-AF65-F5344CB8AC3E}">
        <p14:creationId xmlns:p14="http://schemas.microsoft.com/office/powerpoint/2010/main" val="325407994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emplate>Organic</Template>
  <TotalTime>831</TotalTime>
  <Words>4366</Words>
  <Application>Microsoft Office PowerPoint</Application>
  <PresentationFormat>Широкий екран</PresentationFormat>
  <Paragraphs>225</Paragraphs>
  <Slides>54</Slides>
  <Notes>0</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54</vt:i4>
      </vt:variant>
    </vt:vector>
  </HeadingPairs>
  <TitlesOfParts>
    <vt:vector size="58" baseType="lpstr">
      <vt:lpstr>Arial</vt:lpstr>
      <vt:lpstr>Garamond</vt:lpstr>
      <vt:lpstr>Times New Roman</vt:lpstr>
      <vt:lpstr>Натуральные материалы</vt:lpstr>
      <vt:lpstr>Освітній проєкт:«Пригости котика кавою!»</vt:lpstr>
      <vt:lpstr>Цитата дня:</vt:lpstr>
      <vt:lpstr>Станом на 24 лютого 2022 року</vt:lpstr>
      <vt:lpstr>Права людини і громадянина</vt:lpstr>
      <vt:lpstr>   ст. 8 Закону України «Про правовий режим воєнного стану»  містить: повний перелік допустимих обмежуваних прав під час дії військового стану в межах тимчасових обмежень.  </vt:lpstr>
      <vt:lpstr>2) запроваджувати трудову повинність для працездатних осіб, не залучених до роботи в оборонній сфері та захисту критичної інфраструктури і не заброньованих за підприємствами, установами та організаціями на період дії воєнного стану</vt:lpstr>
      <vt:lpstr>Порядок залучення працездатних осіб в умовах воєнного стану до суспільно корисних робіт та питання їхнього соціального захисту з урахуванням вимог закону визначаються Кабінетом Міністрів України; </vt:lpstr>
      <vt:lpstr>Презентація PowerPoint</vt:lpstr>
      <vt:lpstr>суспільно корисні роботи - види тимчасової трудової діяльності працездатних осіб в умовах воєнного стану,</vt:lpstr>
      <vt:lpstr>трудова повинність - короткостроковий трудовий обов’язок у період воєнного стану</vt:lpstr>
      <vt:lpstr>Як запроваджується трудова повинність?</vt:lpstr>
      <vt:lpstr>Хто може залучатися?</vt:lpstr>
      <vt:lpstr>Перелік осіб:</vt:lpstr>
      <vt:lpstr>ВАЖЛИВО! З кожною із зазначених осіб укладається строковий трудовий договір. За працівниками, залученими до виконання суспільно корисних робіт, на час виконання таких робіт зберігається попереднє місце роботи (посада). </vt:lpstr>
      <vt:lpstr>Хто забезпечує?</vt:lpstr>
      <vt:lpstr>Що важливо?</vt:lpstr>
      <vt:lpstr>. Працівникам функціонуючих в умовах воєнного стану підприємств за виконання суспільно корисних робіт</vt:lpstr>
      <vt:lpstr>Іншим працездатним особам за виконання суспільно корисних робіт оплата забезпечується</vt:lpstr>
      <vt:lpstr>ОРІЄНТОВНИЙ ПЕРЕЛІК суспільно корисних робіт, що виконуються в умовах воєнного стану</vt:lpstr>
      <vt:lpstr>4) Ремонт і будівництво житлових приміщень. </vt:lpstr>
      <vt:lpstr>9)Організація забезпечення життєдіяльності громадян, що постраждали внаслідок бойових дій. </vt:lpstr>
      <vt:lpstr>Як захід правового режиму воєнного стану, в межах тимчасових обмежень, на підставі п. 2 ст. 8 Закону України «Про правовий режим воєнного стану» від 12.05.2015 р. № 389-8</vt:lpstr>
      <vt:lpstr>Трудова повинність встановлюється</vt:lpstr>
      <vt:lpstr> Указ Президента України від 24.02.2022 р. № 64/2022  «Про введення воєнного стану в Україні»:  </vt:lpstr>
      <vt:lpstr>Конституція України (права, що обмежуються)</vt:lpstr>
      <vt:lpstr>Презентація PowerPoint</vt:lpstr>
      <vt:lpstr>Стаття 41. Кожен має право володіти, користуватися і розпоряджатися своєю власністю, результатами своєї інтелектуальної, творчої діяльності.</vt:lpstr>
      <vt:lpstr>Презентація PowerPoint</vt:lpstr>
      <vt:lpstr>Стаття 53. Кожен має право на освіту. </vt:lpstr>
      <vt:lpstr>Під час дії воєнного стану, введеного відповідно до Закону України "Про правовий режим воєнного стану",</vt:lpstr>
      <vt:lpstr>У сфері праці обмеженню підлягає право на працю та право на страйк, як основоположні трудові права, які забезпечують соціально-економічні інтереси людини та громадянина.  Такі обмеження запроваджуються на час дії військового стану </vt:lpstr>
      <vt:lpstr>Конвенція № 105 МОП «Про скасування примусової праці» від 25.06.1957 р.  Ратифіковано 05.10.2000 р. № 2021-ІІІ.   Конвенції № 29 МОП «Про примусову чи обов’язкову працю» від 28.06.1930 р.,  ратифікована 10.08.1956 р., № 993-136  </vt:lpstr>
      <vt:lpstr>Статею 43 Конституції України</vt:lpstr>
      <vt:lpstr>Таким чином,</vt:lpstr>
      <vt:lpstr>На час дії воєнного стану обмежується дія ст.ст. 43 та 44 Конституції України, якими кожній особі гарантується право на працю та право на страйк  </vt:lpstr>
      <vt:lpstr>Разом з цим, обмеження права на працю слід розглядати й через НЕ застосування положень ч. 3 ст. 32 КЗпП України щодо</vt:lpstr>
      <vt:lpstr>Закон України «Про організацію трудових відносин в умовах воєнного стану»  </vt:lpstr>
      <vt:lpstr>Обмежуючи право на працю під час війни, обмежується право кожного працівника та жінок, як особливої категорії працівників на належні, безпечні і здорові умови праці.</vt:lpstr>
      <vt:lpstr>Розширюється перелік працівників, яких тільки  за їх згодою можна залучати до роботи у нічний час.</vt:lpstr>
      <vt:lpstr>Глава XII ПРАЦЯ ЖІНОК</vt:lpstr>
      <vt:lpstr>Стаття 175.  Обмеження праці жінок на роботах у нічний час </vt:lpstr>
      <vt:lpstr>Стаття 176.</vt:lpstr>
      <vt:lpstr>Стаття 177. </vt:lpstr>
      <vt:lpstr>Також, на період дії воєнного стану, дозволяється застосування праці</vt:lpstr>
      <vt:lpstr>Заробітна плата</vt:lpstr>
      <vt:lpstr>Під час військового стану, роботодавець повинен вживати всіх можливих заходів для забезпечення реалізації права працівників на своєчасне отримання заробітної плати.</vt:lpstr>
      <vt:lpstr>Щодо розміру заробітної плати, то вона виплачується працівнику на умовах, визначених трудовим договором.</vt:lpstr>
      <vt:lpstr>п. 2 ст. 1 Закону України «Про організацію трудових відносин в умовах воєнного стану»:</vt:lpstr>
      <vt:lpstr>Таким чином, загальнотижневе навантаження працівника під час воєнного стану не може перевищувати 60 год на тиждень.</vt:lpstr>
      <vt:lpstr>Щодо часу відпочинку, то щотижневий безперервний відпочинок може скорочуватися тривалістю до 24 годин.</vt:lpstr>
      <vt:lpstr>Окремим працівникам, роботодавець може відмовити у наданні будь-якого виду відпусток</vt:lpstr>
      <vt:lpstr>Також на період дії воєнного стану  не діють норми КЗпП щодо:</vt:lpstr>
      <vt:lpstr>Підсумовуючи зазначене, слід вказати,</vt:lpstr>
      <vt:lpstr>На завершення зустрічі……</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«Зміни трудового законодавства України у 2025 році»</dc:title>
  <dc:creator>Оксана</dc:creator>
  <cp:lastModifiedBy>Адміністратор НУЧК</cp:lastModifiedBy>
  <cp:revision>64</cp:revision>
  <dcterms:created xsi:type="dcterms:W3CDTF">2025-09-08T07:53:42Z</dcterms:created>
  <dcterms:modified xsi:type="dcterms:W3CDTF">2026-03-16T16:11:41Z</dcterms:modified>
</cp:coreProperties>
</file>